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3"/>
    <p:sldId id="257" r:id="rId54"/>
    <p:sldId id="258" r:id="rId55"/>
    <p:sldId id="259" r:id="rId56"/>
    <p:sldId id="260" r:id="rId57"/>
    <p:sldId id="261" r:id="rId58"/>
    <p:sldId id="262" r:id="rId59"/>
    <p:sldId id="263" r:id="rId60"/>
    <p:sldId id="264" r:id="rId61"/>
    <p:sldId id="265" r:id="rId62"/>
    <p:sldId id="266" r:id="rId63"/>
    <p:sldId id="267" r:id="rId64"/>
    <p:sldId id="268" r:id="rId65"/>
    <p:sldId id="269"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ubik One" charset="1" panose="02000604000000020004"/>
      <p:regular r:id="rId10"/>
    </p:embeddedFont>
    <p:embeddedFont>
      <p:font typeface="Feeling Passionate" charset="1" panose="02000500000000000000"/>
      <p:regular r:id="rId11"/>
    </p:embeddedFont>
    <p:embeddedFont>
      <p:font typeface="Bank Gothic Light" charset="1" panose="020B0607020203060204"/>
      <p:regular r:id="rId12"/>
    </p:embeddedFont>
    <p:embeddedFont>
      <p:font typeface="Bank Gothic Medium" charset="1" panose="020B080702020306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
      <p:font typeface="Bantayog" charset="1" panose="00000000000000000000"/>
      <p:regular r:id="rId38"/>
    </p:embeddedFont>
    <p:embeddedFont>
      <p:font typeface="Bantayog Light" charset="1" panose="00000000000000000000"/>
      <p:regular r:id="rId39"/>
    </p:embeddedFont>
    <p:embeddedFont>
      <p:font typeface="Rubik" charset="1" panose="00000000000000000000"/>
      <p:regular r:id="rId40"/>
    </p:embeddedFont>
    <p:embeddedFont>
      <p:font typeface="Rubik Bold" charset="1" panose="00000800000000000000"/>
      <p:regular r:id="rId41"/>
    </p:embeddedFont>
    <p:embeddedFont>
      <p:font typeface="Rubik Italics" charset="1" panose="00000000000000000000"/>
      <p:regular r:id="rId42"/>
    </p:embeddedFont>
    <p:embeddedFont>
      <p:font typeface="Rubik Bold Italics" charset="1" panose="00000800000000000000"/>
      <p:regular r:id="rId43"/>
    </p:embeddedFont>
    <p:embeddedFont>
      <p:font typeface="Rubik Light" charset="1" panose="00000400000000000000"/>
      <p:regular r:id="rId44"/>
    </p:embeddedFont>
    <p:embeddedFont>
      <p:font typeface="Rubik Light Italics" charset="1" panose="00000400000000000000"/>
      <p:regular r:id="rId45"/>
    </p:embeddedFont>
    <p:embeddedFont>
      <p:font typeface="Rubik Medium" charset="1" panose="00000600000000000000"/>
      <p:regular r:id="rId46"/>
    </p:embeddedFont>
    <p:embeddedFont>
      <p:font typeface="Rubik Medium Italics" charset="1" panose="00000600000000000000"/>
      <p:regular r:id="rId47"/>
    </p:embeddedFont>
    <p:embeddedFont>
      <p:font typeface="Rubik Semi-Bold" charset="1" panose="00000000000000000000"/>
      <p:regular r:id="rId48"/>
    </p:embeddedFont>
    <p:embeddedFont>
      <p:font typeface="Rubik Semi-Bold Italics" charset="1" panose="00000000000000000000"/>
      <p:regular r:id="rId49"/>
    </p:embeddedFont>
    <p:embeddedFont>
      <p:font typeface="Rubik Heavy" charset="1" panose="00000A00000000000000"/>
      <p:regular r:id="rId50"/>
    </p:embeddedFont>
    <p:embeddedFont>
      <p:font typeface="Rubik Heavy Italics" charset="1" panose="00000A00000000000000"/>
      <p:regular r:id="rId51"/>
    </p:embeddedFont>
    <p:embeddedFont>
      <p:font typeface="Rubik Bubbles" charset="1" panose="000000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slides/slide1.xml" Type="http://schemas.openxmlformats.org/officeDocument/2006/relationships/slide"/><Relationship Id="rId54" Target="slides/slide2.xml" Type="http://schemas.openxmlformats.org/officeDocument/2006/relationships/slide"/><Relationship Id="rId55" Target="slides/slide3.xml" Type="http://schemas.openxmlformats.org/officeDocument/2006/relationships/slide"/><Relationship Id="rId56" Target="slides/slide4.xml" Type="http://schemas.openxmlformats.org/officeDocument/2006/relationships/slide"/><Relationship Id="rId57" Target="slides/slide5.xml" Type="http://schemas.openxmlformats.org/officeDocument/2006/relationships/slide"/><Relationship Id="rId58" Target="slides/slide6.xml" Type="http://schemas.openxmlformats.org/officeDocument/2006/relationships/slide"/><Relationship Id="rId59" Target="slides/slide7.xml" Type="http://schemas.openxmlformats.org/officeDocument/2006/relationships/slide"/><Relationship Id="rId6" Target="fonts/font6.fntdata" Type="http://schemas.openxmlformats.org/officeDocument/2006/relationships/font"/><Relationship Id="rId60" Target="slides/slide8.xml" Type="http://schemas.openxmlformats.org/officeDocument/2006/relationships/slide"/><Relationship Id="rId61" Target="slides/slide9.xml" Type="http://schemas.openxmlformats.org/officeDocument/2006/relationships/slide"/><Relationship Id="rId62" Target="slides/slide10.xml" Type="http://schemas.openxmlformats.org/officeDocument/2006/relationships/slide"/><Relationship Id="rId63" Target="slides/slide11.xml" Type="http://schemas.openxmlformats.org/officeDocument/2006/relationships/slide"/><Relationship Id="rId64" Target="slides/slide12.xml" Type="http://schemas.openxmlformats.org/officeDocument/2006/relationships/slide"/><Relationship Id="rId65" Target="slides/slide13.xml" Type="http://schemas.openxmlformats.org/officeDocument/2006/relationships/slide"/><Relationship Id="rId66" Target="slides/slide1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GEuiHkjeM.mp4" Type="http://schemas.openxmlformats.org/officeDocument/2006/relationships/video"/><Relationship Id="rId4" Target="../media/VAGEuiHkjeM.mp4" Type="http://schemas.microsoft.com/office/2007/relationships/media"/></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sp>
        <p:nvSpPr>
          <p:cNvPr name="Freeform 2" id="2"/>
          <p:cNvSpPr/>
          <p:nvPr/>
        </p:nvSpPr>
        <p:spPr>
          <a:xfrm flipH="false" flipV="false" rot="0">
            <a:off x="1264506" y="633863"/>
            <a:ext cx="13817829" cy="9019274"/>
          </a:xfrm>
          <a:custGeom>
            <a:avLst/>
            <a:gdLst/>
            <a:ahLst/>
            <a:cxnLst/>
            <a:rect r="r" b="b" t="t" l="l"/>
            <a:pathLst>
              <a:path h="9019274" w="13817829">
                <a:moveTo>
                  <a:pt x="0" y="0"/>
                </a:moveTo>
                <a:lnTo>
                  <a:pt x="13817829" y="0"/>
                </a:lnTo>
                <a:lnTo>
                  <a:pt x="13817829" y="9019274"/>
                </a:lnTo>
                <a:lnTo>
                  <a:pt x="0" y="9019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94930" y="1736397"/>
            <a:ext cx="2374334" cy="615950"/>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FFFFFF"/>
                </a:solidFill>
                <a:latin typeface="Rubik Bubbles"/>
              </a:rPr>
              <a:t>$ 45,000</a:t>
            </a:r>
          </a:p>
        </p:txBody>
      </p:sp>
      <p:sp>
        <p:nvSpPr>
          <p:cNvPr name="TextBox 4" id="4"/>
          <p:cNvSpPr txBox="true"/>
          <p:nvPr/>
        </p:nvSpPr>
        <p:spPr>
          <a:xfrm rot="0">
            <a:off x="5169264" y="7321137"/>
            <a:ext cx="2543763" cy="615950"/>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F9F5F0"/>
                </a:solidFill>
                <a:latin typeface="Rubik Bubbles"/>
              </a:rPr>
              <a:t>$ 2,70,000</a:t>
            </a:r>
          </a:p>
        </p:txBody>
      </p:sp>
      <p:sp>
        <p:nvSpPr>
          <p:cNvPr name="TextBox 5" id="5"/>
          <p:cNvSpPr txBox="true"/>
          <p:nvPr/>
        </p:nvSpPr>
        <p:spPr>
          <a:xfrm rot="0">
            <a:off x="1969577" y="5260053"/>
            <a:ext cx="2293646" cy="615950"/>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FFFFFF"/>
                </a:solidFill>
                <a:latin typeface="Rubik Bubbles"/>
              </a:rPr>
              <a:t>$ 60,000</a:t>
            </a:r>
          </a:p>
        </p:txBody>
      </p:sp>
      <p:sp>
        <p:nvSpPr>
          <p:cNvPr name="TextBox 6" id="6"/>
          <p:cNvSpPr txBox="true"/>
          <p:nvPr/>
        </p:nvSpPr>
        <p:spPr>
          <a:xfrm rot="0">
            <a:off x="6391763" y="3336420"/>
            <a:ext cx="2139886" cy="606425"/>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FFFFFF"/>
                </a:solidFill>
                <a:latin typeface="Rubik Bubbles"/>
              </a:rPr>
              <a:t>$ 55,000</a:t>
            </a:r>
          </a:p>
        </p:txBody>
      </p:sp>
      <p:sp>
        <p:nvSpPr>
          <p:cNvPr name="TextBox 7" id="7"/>
          <p:cNvSpPr txBox="true"/>
          <p:nvPr/>
        </p:nvSpPr>
        <p:spPr>
          <a:xfrm rot="0">
            <a:off x="12673996" y="2226353"/>
            <a:ext cx="3734686" cy="530860"/>
          </a:xfrm>
          <a:prstGeom prst="rect">
            <a:avLst/>
          </a:prstGeom>
        </p:spPr>
        <p:txBody>
          <a:bodyPr anchor="t" rtlCol="false" tIns="0" lIns="0" bIns="0" rIns="0">
            <a:spAutoFit/>
          </a:bodyPr>
          <a:lstStyle/>
          <a:p>
            <a:pPr algn="ctr" marL="0" indent="0" lvl="0">
              <a:lnSpc>
                <a:spcPts val="4339"/>
              </a:lnSpc>
              <a:spcBef>
                <a:spcPct val="0"/>
              </a:spcBef>
            </a:pPr>
            <a:r>
              <a:rPr lang="en-US" sz="3099">
                <a:solidFill>
                  <a:srgbClr val="000000"/>
                </a:solidFill>
                <a:latin typeface="Rubik One"/>
              </a:rPr>
              <a:t>Design Expenses</a:t>
            </a:r>
          </a:p>
        </p:txBody>
      </p:sp>
      <p:sp>
        <p:nvSpPr>
          <p:cNvPr name="TextBox 8" id="8"/>
          <p:cNvSpPr txBox="true"/>
          <p:nvPr/>
        </p:nvSpPr>
        <p:spPr>
          <a:xfrm rot="0">
            <a:off x="12683521" y="3728763"/>
            <a:ext cx="4250785" cy="530860"/>
          </a:xfrm>
          <a:prstGeom prst="rect">
            <a:avLst/>
          </a:prstGeom>
        </p:spPr>
        <p:txBody>
          <a:bodyPr anchor="t" rtlCol="false" tIns="0" lIns="0" bIns="0" rIns="0">
            <a:spAutoFit/>
          </a:bodyPr>
          <a:lstStyle/>
          <a:p>
            <a:pPr algn="ctr" marL="0" indent="0" lvl="0">
              <a:lnSpc>
                <a:spcPts val="4339"/>
              </a:lnSpc>
              <a:spcBef>
                <a:spcPct val="0"/>
              </a:spcBef>
            </a:pPr>
            <a:r>
              <a:rPr lang="en-US" sz="3099">
                <a:solidFill>
                  <a:srgbClr val="000000"/>
                </a:solidFill>
                <a:latin typeface="Rubik One"/>
              </a:rPr>
              <a:t>Development Costs</a:t>
            </a:r>
          </a:p>
        </p:txBody>
      </p:sp>
      <p:sp>
        <p:nvSpPr>
          <p:cNvPr name="TextBox 9" id="9"/>
          <p:cNvSpPr txBox="true"/>
          <p:nvPr/>
        </p:nvSpPr>
        <p:spPr>
          <a:xfrm rot="0">
            <a:off x="12572311" y="5183648"/>
            <a:ext cx="4134584" cy="530860"/>
          </a:xfrm>
          <a:prstGeom prst="rect">
            <a:avLst/>
          </a:prstGeom>
        </p:spPr>
        <p:txBody>
          <a:bodyPr anchor="t" rtlCol="false" tIns="0" lIns="0" bIns="0" rIns="0">
            <a:spAutoFit/>
          </a:bodyPr>
          <a:lstStyle/>
          <a:p>
            <a:pPr algn="ctr" marL="0" indent="0" lvl="0">
              <a:lnSpc>
                <a:spcPts val="4339"/>
              </a:lnSpc>
              <a:spcBef>
                <a:spcPct val="0"/>
              </a:spcBef>
            </a:pPr>
            <a:r>
              <a:rPr lang="en-US" sz="3099">
                <a:solidFill>
                  <a:srgbClr val="000000"/>
                </a:solidFill>
                <a:latin typeface="Rubik One"/>
              </a:rPr>
              <a:t>Quality Assurance</a:t>
            </a:r>
          </a:p>
        </p:txBody>
      </p:sp>
      <p:sp>
        <p:nvSpPr>
          <p:cNvPr name="TextBox 10" id="10"/>
          <p:cNvSpPr txBox="true"/>
          <p:nvPr/>
        </p:nvSpPr>
        <p:spPr>
          <a:xfrm rot="0">
            <a:off x="12553261" y="6676533"/>
            <a:ext cx="4090049" cy="530860"/>
          </a:xfrm>
          <a:prstGeom prst="rect">
            <a:avLst/>
          </a:prstGeom>
        </p:spPr>
        <p:txBody>
          <a:bodyPr anchor="t" rtlCol="false" tIns="0" lIns="0" bIns="0" rIns="0">
            <a:spAutoFit/>
          </a:bodyPr>
          <a:lstStyle/>
          <a:p>
            <a:pPr algn="ctr" marL="0" indent="0" lvl="0">
              <a:lnSpc>
                <a:spcPts val="4339"/>
              </a:lnSpc>
              <a:spcBef>
                <a:spcPct val="0"/>
              </a:spcBef>
            </a:pPr>
            <a:r>
              <a:rPr lang="en-US" sz="3099">
                <a:solidFill>
                  <a:srgbClr val="000000"/>
                </a:solidFill>
                <a:latin typeface="Rubik One"/>
              </a:rPr>
              <a:t>Database Hosting</a:t>
            </a:r>
          </a:p>
        </p:txBody>
      </p:sp>
      <p:grpSp>
        <p:nvGrpSpPr>
          <p:cNvPr name="Group 11" id="11"/>
          <p:cNvGrpSpPr/>
          <p:nvPr/>
        </p:nvGrpSpPr>
        <p:grpSpPr>
          <a:xfrm rot="0">
            <a:off x="14073512" y="350216"/>
            <a:ext cx="4214488" cy="937869"/>
            <a:chOff x="0" y="0"/>
            <a:chExt cx="1537457" cy="342137"/>
          </a:xfrm>
        </p:grpSpPr>
        <p:sp>
          <p:nvSpPr>
            <p:cNvPr name="Freeform 12" id="12"/>
            <p:cNvSpPr/>
            <p:nvPr/>
          </p:nvSpPr>
          <p:spPr>
            <a:xfrm flipH="false" flipV="false" rot="0">
              <a:off x="0" y="0"/>
              <a:ext cx="1537457" cy="342137"/>
            </a:xfrm>
            <a:custGeom>
              <a:avLst/>
              <a:gdLst/>
              <a:ahLst/>
              <a:cxnLst/>
              <a:rect r="r" b="b" t="t" l="l"/>
              <a:pathLst>
                <a:path h="342137" w="1537457">
                  <a:moveTo>
                    <a:pt x="0" y="0"/>
                  </a:moveTo>
                  <a:lnTo>
                    <a:pt x="1537457" y="0"/>
                  </a:lnTo>
                  <a:lnTo>
                    <a:pt x="1537457" y="342137"/>
                  </a:lnTo>
                  <a:lnTo>
                    <a:pt x="0" y="342137"/>
                  </a:lnTo>
                  <a:close/>
                </a:path>
              </a:pathLst>
            </a:custGeom>
            <a:solidFill>
              <a:srgbClr val="2D2D2D"/>
            </a:solidFill>
          </p:spPr>
        </p:sp>
      </p:grpSp>
      <p:sp>
        <p:nvSpPr>
          <p:cNvPr name="TextBox 13" id="13"/>
          <p:cNvSpPr txBox="true"/>
          <p:nvPr/>
        </p:nvSpPr>
        <p:spPr>
          <a:xfrm rot="0">
            <a:off x="14320528" y="557663"/>
            <a:ext cx="3694101" cy="1083310"/>
          </a:xfrm>
          <a:prstGeom prst="rect">
            <a:avLst/>
          </a:prstGeom>
        </p:spPr>
        <p:txBody>
          <a:bodyPr anchor="t" rtlCol="false" tIns="0" lIns="0" bIns="0" rIns="0">
            <a:spAutoFit/>
          </a:bodyPr>
          <a:lstStyle/>
          <a:p>
            <a:pPr algn="l">
              <a:lnSpc>
                <a:spcPts val="4339"/>
              </a:lnSpc>
            </a:pPr>
            <a:r>
              <a:rPr lang="en-US" sz="3099">
                <a:solidFill>
                  <a:srgbClr val="F9F5F0"/>
                </a:solidFill>
                <a:latin typeface="Bantayog"/>
              </a:rPr>
              <a:t>Budget Analysis</a:t>
            </a:r>
          </a:p>
          <a:p>
            <a:pPr algn="l">
              <a:lnSpc>
                <a:spcPts val="433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68749"/>
            <a:ext cx="5449091" cy="1119903"/>
            <a:chOff x="0" y="0"/>
            <a:chExt cx="7265455" cy="1493204"/>
          </a:xfrm>
        </p:grpSpPr>
        <p:grpSp>
          <p:nvGrpSpPr>
            <p:cNvPr name="Group 3" id="3"/>
            <p:cNvGrpSpPr/>
            <p:nvPr/>
          </p:nvGrpSpPr>
          <p:grpSpPr>
            <a:xfrm rot="0">
              <a:off x="0" y="0"/>
              <a:ext cx="7265455" cy="1493204"/>
              <a:chOff x="0" y="0"/>
              <a:chExt cx="2408638" cy="495026"/>
            </a:xfrm>
          </p:grpSpPr>
          <p:sp>
            <p:nvSpPr>
              <p:cNvPr name="Freeform 4" id="4"/>
              <p:cNvSpPr/>
              <p:nvPr/>
            </p:nvSpPr>
            <p:spPr>
              <a:xfrm flipH="false" flipV="false" rot="0">
                <a:off x="0" y="0"/>
                <a:ext cx="2408638" cy="495026"/>
              </a:xfrm>
              <a:custGeom>
                <a:avLst/>
                <a:gdLst/>
                <a:ahLst/>
                <a:cxnLst/>
                <a:rect r="r" b="b" t="t" l="l"/>
                <a:pathLst>
                  <a:path h="495026" w="2408638">
                    <a:moveTo>
                      <a:pt x="0" y="0"/>
                    </a:moveTo>
                    <a:lnTo>
                      <a:pt x="2408638" y="0"/>
                    </a:lnTo>
                    <a:lnTo>
                      <a:pt x="2408638" y="495026"/>
                    </a:lnTo>
                    <a:lnTo>
                      <a:pt x="0" y="495026"/>
                    </a:lnTo>
                    <a:close/>
                  </a:path>
                </a:pathLst>
              </a:custGeom>
              <a:solidFill>
                <a:srgbClr val="2D2D2D"/>
              </a:solidFill>
            </p:spPr>
          </p:sp>
        </p:grpSp>
        <p:sp>
          <p:nvSpPr>
            <p:cNvPr name="TextBox 5" id="5"/>
            <p:cNvSpPr txBox="true"/>
            <p:nvPr/>
          </p:nvSpPr>
          <p:spPr>
            <a:xfrm rot="0">
              <a:off x="432708" y="349939"/>
              <a:ext cx="5787128" cy="717127"/>
            </a:xfrm>
            <a:prstGeom prst="rect">
              <a:avLst/>
            </a:prstGeom>
          </p:spPr>
          <p:txBody>
            <a:bodyPr anchor="t" rtlCol="false" tIns="0" lIns="0" bIns="0" rIns="0">
              <a:spAutoFit/>
            </a:bodyPr>
            <a:lstStyle/>
            <a:p>
              <a:pPr algn="l">
                <a:lnSpc>
                  <a:spcPts val="4480"/>
                </a:lnSpc>
              </a:pPr>
              <a:r>
                <a:rPr lang="en-US" sz="3200">
                  <a:solidFill>
                    <a:srgbClr val="F9F5F0"/>
                  </a:solidFill>
                  <a:latin typeface="Bantayog"/>
                </a:rPr>
                <a:t>technologies &amp; tools </a:t>
              </a:r>
            </a:p>
          </p:txBody>
        </p:sp>
      </p:grpSp>
      <p:sp>
        <p:nvSpPr>
          <p:cNvPr name="Freeform 6" id="6"/>
          <p:cNvSpPr/>
          <p:nvPr/>
        </p:nvSpPr>
        <p:spPr>
          <a:xfrm flipH="false" flipV="false" rot="0">
            <a:off x="1984262" y="2429699"/>
            <a:ext cx="7159738" cy="6828601"/>
          </a:xfrm>
          <a:custGeom>
            <a:avLst/>
            <a:gdLst/>
            <a:ahLst/>
            <a:cxnLst/>
            <a:rect r="r" b="b" t="t" l="l"/>
            <a:pathLst>
              <a:path h="6828601" w="7159738">
                <a:moveTo>
                  <a:pt x="0" y="0"/>
                </a:moveTo>
                <a:lnTo>
                  <a:pt x="7159738" y="0"/>
                </a:lnTo>
                <a:lnTo>
                  <a:pt x="7159738" y="6828601"/>
                </a:lnTo>
                <a:lnTo>
                  <a:pt x="0" y="68286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144000" y="2429699"/>
            <a:ext cx="7159738" cy="6828601"/>
          </a:xfrm>
          <a:custGeom>
            <a:avLst/>
            <a:gdLst/>
            <a:ahLst/>
            <a:cxnLst/>
            <a:rect r="r" b="b" t="t" l="l"/>
            <a:pathLst>
              <a:path h="6828601" w="7159738">
                <a:moveTo>
                  <a:pt x="0" y="0"/>
                </a:moveTo>
                <a:lnTo>
                  <a:pt x="7159738" y="0"/>
                </a:lnTo>
                <a:lnTo>
                  <a:pt x="7159738" y="6828601"/>
                </a:lnTo>
                <a:lnTo>
                  <a:pt x="0" y="6828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302575" y="2895608"/>
            <a:ext cx="1301507" cy="456925"/>
          </a:xfrm>
          <a:prstGeom prst="rect">
            <a:avLst/>
          </a:prstGeom>
        </p:spPr>
        <p:txBody>
          <a:bodyPr anchor="t" rtlCol="false" tIns="0" lIns="0" bIns="0" rIns="0">
            <a:spAutoFit/>
          </a:bodyPr>
          <a:lstStyle/>
          <a:p>
            <a:pPr algn="ctr">
              <a:lnSpc>
                <a:spcPts val="3737"/>
              </a:lnSpc>
            </a:pPr>
            <a:r>
              <a:rPr lang="en-US" sz="2669">
                <a:solidFill>
                  <a:srgbClr val="000000"/>
                </a:solidFill>
                <a:latin typeface="Canva Sans Bold"/>
              </a:rPr>
              <a:t> Next.js </a:t>
            </a:r>
          </a:p>
        </p:txBody>
      </p:sp>
      <p:sp>
        <p:nvSpPr>
          <p:cNvPr name="TextBox 9" id="9"/>
          <p:cNvSpPr txBox="true"/>
          <p:nvPr/>
        </p:nvSpPr>
        <p:spPr>
          <a:xfrm rot="0">
            <a:off x="7266027" y="3955180"/>
            <a:ext cx="1509608" cy="924514"/>
          </a:xfrm>
          <a:prstGeom prst="rect">
            <a:avLst/>
          </a:prstGeom>
        </p:spPr>
        <p:txBody>
          <a:bodyPr anchor="t" rtlCol="false" tIns="0" lIns="0" bIns="0" rIns="0">
            <a:spAutoFit/>
          </a:bodyPr>
          <a:lstStyle/>
          <a:p>
            <a:pPr algn="ctr">
              <a:lnSpc>
                <a:spcPts val="3737"/>
              </a:lnSpc>
            </a:pPr>
            <a:r>
              <a:rPr lang="en-US" sz="2669">
                <a:solidFill>
                  <a:srgbClr val="000000"/>
                </a:solidFill>
                <a:latin typeface="Canva Sans Bold"/>
              </a:rPr>
              <a:t>Tailwind</a:t>
            </a:r>
          </a:p>
          <a:p>
            <a:pPr algn="ctr">
              <a:lnSpc>
                <a:spcPts val="3737"/>
              </a:lnSpc>
            </a:pPr>
            <a:r>
              <a:rPr lang="en-US" sz="2669">
                <a:solidFill>
                  <a:srgbClr val="000000"/>
                </a:solidFill>
                <a:latin typeface="Canva Sans Bold"/>
              </a:rPr>
              <a:t>CSS </a:t>
            </a:r>
          </a:p>
        </p:txBody>
      </p:sp>
      <p:sp>
        <p:nvSpPr>
          <p:cNvPr name="TextBox 10" id="10"/>
          <p:cNvSpPr txBox="true"/>
          <p:nvPr/>
        </p:nvSpPr>
        <p:spPr>
          <a:xfrm rot="0">
            <a:off x="2253355" y="8298644"/>
            <a:ext cx="1743282" cy="456925"/>
          </a:xfrm>
          <a:prstGeom prst="rect">
            <a:avLst/>
          </a:prstGeom>
        </p:spPr>
        <p:txBody>
          <a:bodyPr anchor="t" rtlCol="false" tIns="0" lIns="0" bIns="0" rIns="0">
            <a:spAutoFit/>
          </a:bodyPr>
          <a:lstStyle/>
          <a:p>
            <a:pPr algn="ctr">
              <a:lnSpc>
                <a:spcPts val="3737"/>
              </a:lnSpc>
            </a:pPr>
            <a:r>
              <a:rPr lang="en-US" sz="2669">
                <a:solidFill>
                  <a:srgbClr val="000000"/>
                </a:solidFill>
                <a:latin typeface="Canva Sans Bold"/>
              </a:rPr>
              <a:t>Express.js </a:t>
            </a:r>
          </a:p>
        </p:txBody>
      </p:sp>
      <p:sp>
        <p:nvSpPr>
          <p:cNvPr name="TextBox 11" id="11"/>
          <p:cNvSpPr txBox="true"/>
          <p:nvPr/>
        </p:nvSpPr>
        <p:spPr>
          <a:xfrm rot="0">
            <a:off x="7266027" y="6818644"/>
            <a:ext cx="1509608" cy="456925"/>
          </a:xfrm>
          <a:prstGeom prst="rect">
            <a:avLst/>
          </a:prstGeom>
        </p:spPr>
        <p:txBody>
          <a:bodyPr anchor="t" rtlCol="false" tIns="0" lIns="0" bIns="0" rIns="0">
            <a:spAutoFit/>
          </a:bodyPr>
          <a:lstStyle/>
          <a:p>
            <a:pPr algn="ctr">
              <a:lnSpc>
                <a:spcPts val="3737"/>
              </a:lnSpc>
            </a:pPr>
            <a:r>
              <a:rPr lang="en-US" sz="2669">
                <a:solidFill>
                  <a:srgbClr val="000000"/>
                </a:solidFill>
                <a:latin typeface="Canva Sans Bold"/>
              </a:rPr>
              <a:t>Node.js </a:t>
            </a:r>
          </a:p>
        </p:txBody>
      </p:sp>
      <p:sp>
        <p:nvSpPr>
          <p:cNvPr name="TextBox 12" id="12"/>
          <p:cNvSpPr txBox="true"/>
          <p:nvPr/>
        </p:nvSpPr>
        <p:spPr>
          <a:xfrm rot="0">
            <a:off x="2302575" y="5586962"/>
            <a:ext cx="1523594" cy="456925"/>
          </a:xfrm>
          <a:prstGeom prst="rect">
            <a:avLst/>
          </a:prstGeom>
        </p:spPr>
        <p:txBody>
          <a:bodyPr anchor="t" rtlCol="false" tIns="0" lIns="0" bIns="0" rIns="0">
            <a:spAutoFit/>
          </a:bodyPr>
          <a:lstStyle/>
          <a:p>
            <a:pPr algn="ctr">
              <a:lnSpc>
                <a:spcPts val="3737"/>
              </a:lnSpc>
            </a:pPr>
            <a:r>
              <a:rPr lang="en-US" sz="2669">
                <a:solidFill>
                  <a:srgbClr val="000000"/>
                </a:solidFill>
                <a:latin typeface="Canva Sans Bold"/>
              </a:rPr>
              <a:t>Firebase</a:t>
            </a:r>
          </a:p>
        </p:txBody>
      </p:sp>
      <p:sp>
        <p:nvSpPr>
          <p:cNvPr name="TextBox 13" id="13"/>
          <p:cNvSpPr txBox="true"/>
          <p:nvPr/>
        </p:nvSpPr>
        <p:spPr>
          <a:xfrm rot="0">
            <a:off x="9530440" y="2895608"/>
            <a:ext cx="1175979" cy="456925"/>
          </a:xfrm>
          <a:prstGeom prst="rect">
            <a:avLst/>
          </a:prstGeom>
        </p:spPr>
        <p:txBody>
          <a:bodyPr anchor="t" rtlCol="false" tIns="0" lIns="0" bIns="0" rIns="0">
            <a:spAutoFit/>
          </a:bodyPr>
          <a:lstStyle/>
          <a:p>
            <a:pPr algn="ctr">
              <a:lnSpc>
                <a:spcPts val="3737"/>
              </a:lnSpc>
            </a:pPr>
            <a:r>
              <a:rPr lang="en-US" sz="2669">
                <a:solidFill>
                  <a:srgbClr val="000000"/>
                </a:solidFill>
                <a:latin typeface="Canva Sans Bold"/>
              </a:rPr>
              <a:t>MySQL</a:t>
            </a:r>
          </a:p>
        </p:txBody>
      </p:sp>
      <p:sp>
        <p:nvSpPr>
          <p:cNvPr name="TextBox 14" id="14"/>
          <p:cNvSpPr txBox="true"/>
          <p:nvPr/>
        </p:nvSpPr>
        <p:spPr>
          <a:xfrm rot="0">
            <a:off x="9530440" y="8298644"/>
            <a:ext cx="1509608" cy="456925"/>
          </a:xfrm>
          <a:prstGeom prst="rect">
            <a:avLst/>
          </a:prstGeom>
        </p:spPr>
        <p:txBody>
          <a:bodyPr anchor="t" rtlCol="false" tIns="0" lIns="0" bIns="0" rIns="0">
            <a:spAutoFit/>
          </a:bodyPr>
          <a:lstStyle/>
          <a:p>
            <a:pPr algn="ctr">
              <a:lnSpc>
                <a:spcPts val="3737"/>
              </a:lnSpc>
            </a:pPr>
            <a:r>
              <a:rPr lang="en-US" sz="2669">
                <a:solidFill>
                  <a:srgbClr val="000000"/>
                </a:solidFill>
                <a:latin typeface="Canva Sans Bold"/>
              </a:rPr>
              <a:t>Postman</a:t>
            </a:r>
          </a:p>
        </p:txBody>
      </p:sp>
      <p:sp>
        <p:nvSpPr>
          <p:cNvPr name="TextBox 15" id="15"/>
          <p:cNvSpPr txBox="true"/>
          <p:nvPr/>
        </p:nvSpPr>
        <p:spPr>
          <a:xfrm rot="0">
            <a:off x="14459196" y="6584850"/>
            <a:ext cx="1509608" cy="924514"/>
          </a:xfrm>
          <a:prstGeom prst="rect">
            <a:avLst/>
          </a:prstGeom>
        </p:spPr>
        <p:txBody>
          <a:bodyPr anchor="t" rtlCol="false" tIns="0" lIns="0" bIns="0" rIns="0">
            <a:spAutoFit/>
          </a:bodyPr>
          <a:lstStyle/>
          <a:p>
            <a:pPr algn="ctr">
              <a:lnSpc>
                <a:spcPts val="3737"/>
              </a:lnSpc>
            </a:pPr>
            <a:r>
              <a:rPr lang="en-US" sz="2669">
                <a:solidFill>
                  <a:srgbClr val="000000"/>
                </a:solidFill>
                <a:latin typeface="Canva Sans Bold"/>
              </a:rPr>
              <a:t>Git and GitHub </a:t>
            </a:r>
          </a:p>
        </p:txBody>
      </p:sp>
      <p:sp>
        <p:nvSpPr>
          <p:cNvPr name="TextBox 16" id="16"/>
          <p:cNvSpPr txBox="true"/>
          <p:nvPr/>
        </p:nvSpPr>
        <p:spPr>
          <a:xfrm rot="0">
            <a:off x="14459196" y="4188974"/>
            <a:ext cx="1509608" cy="456925"/>
          </a:xfrm>
          <a:prstGeom prst="rect">
            <a:avLst/>
          </a:prstGeom>
        </p:spPr>
        <p:txBody>
          <a:bodyPr anchor="t" rtlCol="false" tIns="0" lIns="0" bIns="0" rIns="0">
            <a:spAutoFit/>
          </a:bodyPr>
          <a:lstStyle/>
          <a:p>
            <a:pPr algn="ctr">
              <a:lnSpc>
                <a:spcPts val="3737"/>
              </a:lnSpc>
            </a:pPr>
            <a:r>
              <a:rPr lang="en-US" sz="2669">
                <a:solidFill>
                  <a:srgbClr val="000000"/>
                </a:solidFill>
                <a:latin typeface="Canva Sans Bold"/>
              </a:rPr>
              <a:t>Figma</a:t>
            </a:r>
          </a:p>
        </p:txBody>
      </p:sp>
      <p:sp>
        <p:nvSpPr>
          <p:cNvPr name="TextBox 17" id="17"/>
          <p:cNvSpPr txBox="true"/>
          <p:nvPr/>
        </p:nvSpPr>
        <p:spPr>
          <a:xfrm rot="0">
            <a:off x="9399187" y="5586962"/>
            <a:ext cx="1509608" cy="456925"/>
          </a:xfrm>
          <a:prstGeom prst="rect">
            <a:avLst/>
          </a:prstGeom>
        </p:spPr>
        <p:txBody>
          <a:bodyPr anchor="t" rtlCol="false" tIns="0" lIns="0" bIns="0" rIns="0">
            <a:spAutoFit/>
          </a:bodyPr>
          <a:lstStyle/>
          <a:p>
            <a:pPr algn="ctr">
              <a:lnSpc>
                <a:spcPts val="3737"/>
              </a:lnSpc>
            </a:pPr>
            <a:r>
              <a:rPr lang="en-US" sz="2669">
                <a:solidFill>
                  <a:srgbClr val="000000"/>
                </a:solidFill>
                <a:latin typeface="Canva Sans Bold"/>
              </a:rPr>
              <a:t>VS Code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4214488" cy="1356969"/>
            <a:chOff x="0" y="0"/>
            <a:chExt cx="1537457" cy="495026"/>
          </a:xfrm>
        </p:grpSpPr>
        <p:sp>
          <p:nvSpPr>
            <p:cNvPr name="Freeform 3" id="3"/>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Freeform 4" id="4"/>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23400" t="0" r="-45454" b="0"/>
            </a:stretch>
          </a:blipFill>
        </p:spPr>
      </p:sp>
      <p:sp>
        <p:nvSpPr>
          <p:cNvPr name="TextBox 5" id="5"/>
          <p:cNvSpPr txBox="true"/>
          <p:nvPr/>
        </p:nvSpPr>
        <p:spPr>
          <a:xfrm rot="0">
            <a:off x="852490" y="771617"/>
            <a:ext cx="2724274" cy="556895"/>
          </a:xfrm>
          <a:prstGeom prst="rect">
            <a:avLst/>
          </a:prstGeom>
        </p:spPr>
        <p:txBody>
          <a:bodyPr anchor="t" rtlCol="false" tIns="0" lIns="0" bIns="0" rIns="0">
            <a:spAutoFit/>
          </a:bodyPr>
          <a:lstStyle/>
          <a:p>
            <a:pPr algn="l">
              <a:lnSpc>
                <a:spcPts val="4480"/>
              </a:lnSpc>
            </a:pPr>
            <a:r>
              <a:rPr lang="en-US" sz="3200">
                <a:solidFill>
                  <a:srgbClr val="F9F5F0"/>
                </a:solidFill>
                <a:latin typeface="Bantayog"/>
              </a:rPr>
              <a:t>Background</a:t>
            </a:r>
          </a:p>
        </p:txBody>
      </p:sp>
      <p:sp>
        <p:nvSpPr>
          <p:cNvPr name="TextBox 6" id="6"/>
          <p:cNvSpPr txBox="true"/>
          <p:nvPr/>
        </p:nvSpPr>
        <p:spPr>
          <a:xfrm rot="0">
            <a:off x="514055" y="2459510"/>
            <a:ext cx="7176599" cy="1682115"/>
          </a:xfrm>
          <a:prstGeom prst="rect">
            <a:avLst/>
          </a:prstGeom>
        </p:spPr>
        <p:txBody>
          <a:bodyPr anchor="t" rtlCol="false" tIns="0" lIns="0" bIns="0" rIns="0">
            <a:spAutoFit/>
          </a:bodyPr>
          <a:lstStyle/>
          <a:p>
            <a:pPr algn="just">
              <a:lnSpc>
                <a:spcPts val="3359"/>
              </a:lnSpc>
              <a:spcBef>
                <a:spcPct val="0"/>
              </a:spcBef>
            </a:pPr>
            <a:r>
              <a:rPr lang="en-US" sz="2400">
                <a:solidFill>
                  <a:srgbClr val="2D2D2D"/>
                </a:solidFill>
                <a:latin typeface="Poppins"/>
              </a:rPr>
              <a:t>In today's tech-driven travel landscape, travelers crave seamless and personalized experiences. Traditional planning methods are cumbersome and lack flexibility. </a:t>
            </a:r>
          </a:p>
        </p:txBody>
      </p:sp>
      <p:sp>
        <p:nvSpPr>
          <p:cNvPr name="TextBox 7" id="7"/>
          <p:cNvSpPr txBox="true"/>
          <p:nvPr/>
        </p:nvSpPr>
        <p:spPr>
          <a:xfrm rot="0">
            <a:off x="514055" y="4602621"/>
            <a:ext cx="7176599" cy="5034915"/>
          </a:xfrm>
          <a:prstGeom prst="rect">
            <a:avLst/>
          </a:prstGeom>
        </p:spPr>
        <p:txBody>
          <a:bodyPr anchor="t" rtlCol="false" tIns="0" lIns="0" bIns="0" rIns="0">
            <a:spAutoFit/>
          </a:bodyPr>
          <a:lstStyle/>
          <a:p>
            <a:pPr algn="just">
              <a:lnSpc>
                <a:spcPts val="3359"/>
              </a:lnSpc>
              <a:spcBef>
                <a:spcPct val="0"/>
              </a:spcBef>
            </a:pPr>
            <a:r>
              <a:rPr lang="en-US" sz="2400">
                <a:solidFill>
                  <a:srgbClr val="2D2D2D"/>
                </a:solidFill>
                <a:latin typeface="Poppins"/>
              </a:rPr>
              <a:t>Our solution? A centralized platform offering package exploration, customization, flight booking, and secure payments. By addressing these pain points, we elevate the booking experience. With COVID-19 reshaping travel norms, safety and flexibility are paramount. Our platform ensures transparent info, flexible bookings, and seamless payments, fostering trust. Ultimately, our goal is to revolutionize travel planning by providing convenience, accessibility, and satisfaction, establishing us as a leader in the industry.</a:t>
            </a:r>
          </a:p>
        </p:txBody>
      </p:sp>
    </p:spTree>
  </p:cSld>
  <p:clrMapOvr>
    <a:masterClrMapping/>
  </p:clrMapOvr>
  <p:transition spd="fast">
    <p:wipe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4214488" cy="1356969"/>
            <a:chOff x="0" y="0"/>
            <a:chExt cx="1537457" cy="495026"/>
          </a:xfrm>
        </p:grpSpPr>
        <p:sp>
          <p:nvSpPr>
            <p:cNvPr name="Freeform 3" id="3"/>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TextBox 4" id="4"/>
          <p:cNvSpPr txBox="true"/>
          <p:nvPr/>
        </p:nvSpPr>
        <p:spPr>
          <a:xfrm rot="0">
            <a:off x="744570" y="681176"/>
            <a:ext cx="3469918" cy="707513"/>
          </a:xfrm>
          <a:prstGeom prst="rect">
            <a:avLst/>
          </a:prstGeom>
        </p:spPr>
        <p:txBody>
          <a:bodyPr anchor="t" rtlCol="false" tIns="0" lIns="0" bIns="0" rIns="0">
            <a:spAutoFit/>
          </a:bodyPr>
          <a:lstStyle/>
          <a:p>
            <a:pPr algn="l">
              <a:lnSpc>
                <a:spcPts val="5706"/>
              </a:lnSpc>
            </a:pPr>
            <a:r>
              <a:rPr lang="en-US" sz="4075">
                <a:solidFill>
                  <a:srgbClr val="F9F5F0"/>
                </a:solidFill>
                <a:latin typeface="Bantayog"/>
              </a:rPr>
              <a:t>our team</a:t>
            </a:r>
          </a:p>
        </p:txBody>
      </p:sp>
      <p:sp>
        <p:nvSpPr>
          <p:cNvPr name="TextBox 5" id="5"/>
          <p:cNvSpPr txBox="true"/>
          <p:nvPr/>
        </p:nvSpPr>
        <p:spPr>
          <a:xfrm rot="0">
            <a:off x="3197115" y="8544042"/>
            <a:ext cx="6108502" cy="415289"/>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Bank Gothic Light"/>
              </a:rPr>
              <a:t>frontend engineer &amp; ui / ux designer</a:t>
            </a:r>
          </a:p>
        </p:txBody>
      </p:sp>
      <p:grpSp>
        <p:nvGrpSpPr>
          <p:cNvPr name="Group 6" id="6"/>
          <p:cNvGrpSpPr/>
          <p:nvPr/>
        </p:nvGrpSpPr>
        <p:grpSpPr>
          <a:xfrm rot="0">
            <a:off x="744570" y="2312699"/>
            <a:ext cx="17116237" cy="7416486"/>
            <a:chOff x="0" y="0"/>
            <a:chExt cx="22821650" cy="9888648"/>
          </a:xfrm>
        </p:grpSpPr>
        <p:sp>
          <p:nvSpPr>
            <p:cNvPr name="Freeform 7" id="7"/>
            <p:cNvSpPr/>
            <p:nvPr/>
          </p:nvSpPr>
          <p:spPr>
            <a:xfrm flipH="false" flipV="false" rot="0">
              <a:off x="0" y="14078"/>
              <a:ext cx="2769800" cy="2769800"/>
            </a:xfrm>
            <a:custGeom>
              <a:avLst/>
              <a:gdLst/>
              <a:ahLst/>
              <a:cxnLst/>
              <a:rect r="r" b="b" t="t" l="l"/>
              <a:pathLst>
                <a:path h="2769800" w="2769800">
                  <a:moveTo>
                    <a:pt x="0" y="0"/>
                  </a:moveTo>
                  <a:lnTo>
                    <a:pt x="2769800" y="0"/>
                  </a:lnTo>
                  <a:lnTo>
                    <a:pt x="2769800" y="2769800"/>
                  </a:lnTo>
                  <a:lnTo>
                    <a:pt x="0" y="2769800"/>
                  </a:lnTo>
                  <a:lnTo>
                    <a:pt x="0" y="0"/>
                  </a:lnTo>
                  <a:close/>
                </a:path>
              </a:pathLst>
            </a:custGeom>
            <a:blipFill>
              <a:blip r:embed="rId2"/>
              <a:stretch>
                <a:fillRect l="0" t="0" r="0" b="0"/>
              </a:stretch>
            </a:blipFill>
            <a:ln cap="rnd">
              <a:noFill/>
              <a:prstDash val="solid"/>
              <a:round/>
            </a:ln>
          </p:spPr>
        </p:sp>
        <p:sp>
          <p:nvSpPr>
            <p:cNvPr name="Freeform 8" id="8"/>
            <p:cNvSpPr/>
            <p:nvPr/>
          </p:nvSpPr>
          <p:spPr>
            <a:xfrm flipH="false" flipV="false" rot="0">
              <a:off x="32733" y="7151581"/>
              <a:ext cx="2737066" cy="2737066"/>
            </a:xfrm>
            <a:custGeom>
              <a:avLst/>
              <a:gdLst/>
              <a:ahLst/>
              <a:cxnLst/>
              <a:rect r="r" b="b" t="t" l="l"/>
              <a:pathLst>
                <a:path h="2737066" w="2737066">
                  <a:moveTo>
                    <a:pt x="0" y="0"/>
                  </a:moveTo>
                  <a:lnTo>
                    <a:pt x="2737067" y="0"/>
                  </a:lnTo>
                  <a:lnTo>
                    <a:pt x="2737067" y="2737067"/>
                  </a:lnTo>
                  <a:lnTo>
                    <a:pt x="0" y="2737067"/>
                  </a:lnTo>
                  <a:lnTo>
                    <a:pt x="0" y="0"/>
                  </a:lnTo>
                  <a:close/>
                </a:path>
              </a:pathLst>
            </a:custGeom>
            <a:blipFill>
              <a:blip r:embed="rId3"/>
              <a:stretch>
                <a:fillRect l="0" t="0" r="0" b="0"/>
              </a:stretch>
            </a:blipFill>
          </p:spPr>
        </p:sp>
        <p:sp>
          <p:nvSpPr>
            <p:cNvPr name="Freeform 9" id="9"/>
            <p:cNvSpPr/>
            <p:nvPr/>
          </p:nvSpPr>
          <p:spPr>
            <a:xfrm flipH="false" flipV="false" rot="0">
              <a:off x="10864420" y="3629414"/>
              <a:ext cx="2879554" cy="2879554"/>
            </a:xfrm>
            <a:custGeom>
              <a:avLst/>
              <a:gdLst/>
              <a:ahLst/>
              <a:cxnLst/>
              <a:rect r="r" b="b" t="t" l="l"/>
              <a:pathLst>
                <a:path h="2879554" w="2879554">
                  <a:moveTo>
                    <a:pt x="0" y="0"/>
                  </a:moveTo>
                  <a:lnTo>
                    <a:pt x="2879553" y="0"/>
                  </a:lnTo>
                  <a:lnTo>
                    <a:pt x="2879553" y="2879554"/>
                  </a:lnTo>
                  <a:lnTo>
                    <a:pt x="0" y="2879554"/>
                  </a:lnTo>
                  <a:lnTo>
                    <a:pt x="0" y="0"/>
                  </a:lnTo>
                  <a:close/>
                </a:path>
              </a:pathLst>
            </a:custGeom>
            <a:blipFill>
              <a:blip r:embed="rId4"/>
              <a:stretch>
                <a:fillRect l="0" t="0" r="0" b="0"/>
              </a:stretch>
            </a:blipFill>
          </p:spPr>
        </p:sp>
        <p:sp>
          <p:nvSpPr>
            <p:cNvPr name="Freeform 10" id="10"/>
            <p:cNvSpPr/>
            <p:nvPr/>
          </p:nvSpPr>
          <p:spPr>
            <a:xfrm flipH="false" flipV="false" rot="0">
              <a:off x="10916436" y="0"/>
              <a:ext cx="2827537" cy="2827537"/>
            </a:xfrm>
            <a:custGeom>
              <a:avLst/>
              <a:gdLst/>
              <a:ahLst/>
              <a:cxnLst/>
              <a:rect r="r" b="b" t="t" l="l"/>
              <a:pathLst>
                <a:path h="2827537" w="2827537">
                  <a:moveTo>
                    <a:pt x="0" y="0"/>
                  </a:moveTo>
                  <a:lnTo>
                    <a:pt x="2827537" y="0"/>
                  </a:lnTo>
                  <a:lnTo>
                    <a:pt x="2827537" y="2827537"/>
                  </a:lnTo>
                  <a:lnTo>
                    <a:pt x="0" y="2827537"/>
                  </a:lnTo>
                  <a:lnTo>
                    <a:pt x="0" y="0"/>
                  </a:lnTo>
                  <a:close/>
                </a:path>
              </a:pathLst>
            </a:custGeom>
            <a:blipFill>
              <a:blip r:embed="rId5"/>
              <a:stretch>
                <a:fillRect l="0" t="0" r="0" b="0"/>
              </a:stretch>
            </a:blipFill>
          </p:spPr>
        </p:sp>
        <p:sp>
          <p:nvSpPr>
            <p:cNvPr name="Freeform 11" id="11"/>
            <p:cNvSpPr/>
            <p:nvPr/>
          </p:nvSpPr>
          <p:spPr>
            <a:xfrm flipH="false" flipV="false" rot="0">
              <a:off x="32733" y="3530104"/>
              <a:ext cx="2875251" cy="2875251"/>
            </a:xfrm>
            <a:custGeom>
              <a:avLst/>
              <a:gdLst/>
              <a:ahLst/>
              <a:cxnLst/>
              <a:rect r="r" b="b" t="t" l="l"/>
              <a:pathLst>
                <a:path h="2875251" w="2875251">
                  <a:moveTo>
                    <a:pt x="0" y="0"/>
                  </a:moveTo>
                  <a:lnTo>
                    <a:pt x="2875251" y="0"/>
                  </a:lnTo>
                  <a:lnTo>
                    <a:pt x="2875251" y="2875251"/>
                  </a:lnTo>
                  <a:lnTo>
                    <a:pt x="0" y="2875251"/>
                  </a:lnTo>
                  <a:lnTo>
                    <a:pt x="0" y="0"/>
                  </a:lnTo>
                  <a:close/>
                </a:path>
              </a:pathLst>
            </a:custGeom>
            <a:blipFill>
              <a:blip r:embed="rId6"/>
              <a:stretch>
                <a:fillRect l="0" t="0" r="0" b="0"/>
              </a:stretch>
            </a:blipFill>
          </p:spPr>
        </p:sp>
        <p:sp>
          <p:nvSpPr>
            <p:cNvPr name="TextBox 12" id="12"/>
            <p:cNvSpPr txBox="true"/>
            <p:nvPr/>
          </p:nvSpPr>
          <p:spPr>
            <a:xfrm rot="0">
              <a:off x="3270060" y="706167"/>
              <a:ext cx="4761931" cy="751628"/>
            </a:xfrm>
            <a:prstGeom prst="rect">
              <a:avLst/>
            </a:prstGeom>
          </p:spPr>
          <p:txBody>
            <a:bodyPr anchor="t" rtlCol="false" tIns="0" lIns="0" bIns="0" rIns="0">
              <a:spAutoFit/>
            </a:bodyPr>
            <a:lstStyle/>
            <a:p>
              <a:pPr algn="l">
                <a:lnSpc>
                  <a:spcPts val="4759"/>
                </a:lnSpc>
              </a:pPr>
              <a:r>
                <a:rPr lang="en-US" sz="3399">
                  <a:solidFill>
                    <a:srgbClr val="000000"/>
                  </a:solidFill>
                  <a:latin typeface="Bantayog"/>
                </a:rPr>
                <a:t>Arnab shikder</a:t>
              </a:r>
            </a:p>
          </p:txBody>
        </p:sp>
        <p:sp>
          <p:nvSpPr>
            <p:cNvPr name="TextBox 13" id="13"/>
            <p:cNvSpPr txBox="true"/>
            <p:nvPr/>
          </p:nvSpPr>
          <p:spPr>
            <a:xfrm rot="0">
              <a:off x="3270060" y="4160995"/>
              <a:ext cx="3632365" cy="717127"/>
            </a:xfrm>
            <a:prstGeom prst="rect">
              <a:avLst/>
            </a:prstGeom>
          </p:spPr>
          <p:txBody>
            <a:bodyPr anchor="t" rtlCol="false" tIns="0" lIns="0" bIns="0" rIns="0">
              <a:spAutoFit/>
            </a:bodyPr>
            <a:lstStyle/>
            <a:p>
              <a:pPr algn="l">
                <a:lnSpc>
                  <a:spcPts val="4480"/>
                </a:lnSpc>
              </a:pPr>
              <a:r>
                <a:rPr lang="en-US" sz="3200">
                  <a:solidFill>
                    <a:srgbClr val="000000"/>
                  </a:solidFill>
                  <a:latin typeface="Bantayog"/>
                </a:rPr>
                <a:t>sayed hossain</a:t>
              </a:r>
            </a:p>
          </p:txBody>
        </p:sp>
        <p:sp>
          <p:nvSpPr>
            <p:cNvPr name="TextBox 14" id="14"/>
            <p:cNvSpPr txBox="true"/>
            <p:nvPr/>
          </p:nvSpPr>
          <p:spPr>
            <a:xfrm rot="0">
              <a:off x="14137673" y="4352064"/>
              <a:ext cx="8683976" cy="717127"/>
            </a:xfrm>
            <a:prstGeom prst="rect">
              <a:avLst/>
            </a:prstGeom>
          </p:spPr>
          <p:txBody>
            <a:bodyPr anchor="t" rtlCol="false" tIns="0" lIns="0" bIns="0" rIns="0">
              <a:spAutoFit/>
            </a:bodyPr>
            <a:lstStyle/>
            <a:p>
              <a:pPr algn="l">
                <a:lnSpc>
                  <a:spcPts val="4480"/>
                </a:lnSpc>
              </a:pPr>
              <a:r>
                <a:rPr lang="en-US" sz="3200">
                  <a:solidFill>
                    <a:srgbClr val="000000"/>
                  </a:solidFill>
                  <a:latin typeface="Bantayog"/>
                </a:rPr>
                <a:t>mohammad hafizur rahman sakib</a:t>
              </a:r>
            </a:p>
          </p:txBody>
        </p:sp>
        <p:sp>
          <p:nvSpPr>
            <p:cNvPr name="TextBox 15" id="15"/>
            <p:cNvSpPr txBox="true"/>
            <p:nvPr/>
          </p:nvSpPr>
          <p:spPr>
            <a:xfrm rot="0">
              <a:off x="13971557" y="696642"/>
              <a:ext cx="8446045" cy="717127"/>
            </a:xfrm>
            <a:prstGeom prst="rect">
              <a:avLst/>
            </a:prstGeom>
          </p:spPr>
          <p:txBody>
            <a:bodyPr anchor="t" rtlCol="false" tIns="0" lIns="0" bIns="0" rIns="0">
              <a:spAutoFit/>
            </a:bodyPr>
            <a:lstStyle/>
            <a:p>
              <a:pPr algn="l">
                <a:lnSpc>
                  <a:spcPts val="4480"/>
                </a:lnSpc>
              </a:pPr>
              <a:r>
                <a:rPr lang="en-US" sz="3200">
                  <a:solidFill>
                    <a:srgbClr val="000000"/>
                  </a:solidFill>
                  <a:latin typeface="Bantayog"/>
                </a:rPr>
                <a:t>mohammad asmual hoque yousha</a:t>
              </a:r>
            </a:p>
          </p:txBody>
        </p:sp>
        <p:sp>
          <p:nvSpPr>
            <p:cNvPr name="TextBox 16" id="16"/>
            <p:cNvSpPr txBox="true"/>
            <p:nvPr/>
          </p:nvSpPr>
          <p:spPr>
            <a:xfrm rot="0">
              <a:off x="3270060" y="7629431"/>
              <a:ext cx="6278368" cy="717127"/>
            </a:xfrm>
            <a:prstGeom prst="rect">
              <a:avLst/>
            </a:prstGeom>
          </p:spPr>
          <p:txBody>
            <a:bodyPr anchor="t" rtlCol="false" tIns="0" lIns="0" bIns="0" rIns="0">
              <a:spAutoFit/>
            </a:bodyPr>
            <a:lstStyle/>
            <a:p>
              <a:pPr algn="l">
                <a:lnSpc>
                  <a:spcPts val="4480"/>
                </a:lnSpc>
              </a:pPr>
              <a:r>
                <a:rPr lang="en-US" sz="3200">
                  <a:solidFill>
                    <a:srgbClr val="000000"/>
                  </a:solidFill>
                  <a:latin typeface="Bantayog"/>
                </a:rPr>
                <a:t>mohammad ohidul alam </a:t>
              </a:r>
            </a:p>
          </p:txBody>
        </p:sp>
        <p:sp>
          <p:nvSpPr>
            <p:cNvPr name="TextBox 17" id="17"/>
            <p:cNvSpPr txBox="true"/>
            <p:nvPr/>
          </p:nvSpPr>
          <p:spPr>
            <a:xfrm rot="0">
              <a:off x="3307148" y="1356619"/>
              <a:ext cx="5420916" cy="534669"/>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Bank Gothic Light"/>
                </a:rPr>
                <a:t>software engineer &amp; cto</a:t>
              </a:r>
            </a:p>
          </p:txBody>
        </p:sp>
        <p:sp>
          <p:nvSpPr>
            <p:cNvPr name="TextBox 18" id="18"/>
            <p:cNvSpPr txBox="true"/>
            <p:nvPr/>
          </p:nvSpPr>
          <p:spPr>
            <a:xfrm rot="0">
              <a:off x="3270060" y="4842063"/>
              <a:ext cx="4605338" cy="534669"/>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Bank Gothic Light"/>
                </a:rPr>
                <a:t>analyzer &amp; research</a:t>
              </a:r>
            </a:p>
          </p:txBody>
        </p:sp>
        <p:sp>
          <p:nvSpPr>
            <p:cNvPr name="TextBox 19" id="19"/>
            <p:cNvSpPr txBox="true"/>
            <p:nvPr/>
          </p:nvSpPr>
          <p:spPr>
            <a:xfrm rot="0">
              <a:off x="14137673" y="5024741"/>
              <a:ext cx="6327378" cy="534669"/>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Bank Gothic Light"/>
                </a:rPr>
                <a:t>manager &amp; backend engineer</a:t>
              </a:r>
            </a:p>
          </p:txBody>
        </p:sp>
        <p:sp>
          <p:nvSpPr>
            <p:cNvPr name="TextBox 20" id="20"/>
            <p:cNvSpPr txBox="true"/>
            <p:nvPr/>
          </p:nvSpPr>
          <p:spPr>
            <a:xfrm rot="0">
              <a:off x="13971557" y="1410805"/>
              <a:ext cx="8162925" cy="534669"/>
            </a:xfrm>
            <a:prstGeom prst="rect">
              <a:avLst/>
            </a:prstGeom>
          </p:spPr>
          <p:txBody>
            <a:bodyPr anchor="t" rtlCol="false" tIns="0" lIns="0" bIns="0" rIns="0">
              <a:spAutoFit/>
            </a:bodyPr>
            <a:lstStyle/>
            <a:p>
              <a:pPr algn="ctr">
                <a:lnSpc>
                  <a:spcPts val="3360"/>
                </a:lnSpc>
                <a:spcBef>
                  <a:spcPct val="0"/>
                </a:spcBef>
              </a:pPr>
              <a:r>
                <a:rPr lang="en-US" sz="2400">
                  <a:solidFill>
                    <a:srgbClr val="000000"/>
                  </a:solidFill>
                  <a:latin typeface="Bank Gothic Light"/>
                </a:rPr>
                <a:t>performance testing engineer &amp; cms </a:t>
              </a:r>
            </a:p>
          </p:txBody>
        </p:sp>
      </p:grpSp>
    </p:spTree>
  </p:cSld>
  <p:clrMapOvr>
    <a:masterClrMapping/>
  </p:clrMapOvr>
  <p:transition spd="fast">
    <p:wipe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25592"/>
            <a:ext cx="18520581" cy="11419477"/>
          </a:xfrm>
          <a:custGeom>
            <a:avLst/>
            <a:gdLst/>
            <a:ahLst/>
            <a:cxnLst/>
            <a:rect r="r" b="b" t="t" l="l"/>
            <a:pathLst>
              <a:path h="11419477" w="18520581">
                <a:moveTo>
                  <a:pt x="0" y="0"/>
                </a:moveTo>
                <a:lnTo>
                  <a:pt x="18520581" y="0"/>
                </a:lnTo>
                <a:lnTo>
                  <a:pt x="18520581" y="11419477"/>
                </a:lnTo>
                <a:lnTo>
                  <a:pt x="0" y="11419477"/>
                </a:lnTo>
                <a:lnTo>
                  <a:pt x="0" y="0"/>
                </a:lnTo>
                <a:close/>
              </a:path>
            </a:pathLst>
          </a:custGeom>
          <a:blipFill>
            <a:blip r:embed="rId2"/>
            <a:stretch>
              <a:fillRect l="0" t="-4061" r="0" b="-4061"/>
            </a:stretch>
          </a:blipFill>
        </p:spPr>
      </p:sp>
      <p:sp>
        <p:nvSpPr>
          <p:cNvPr name="TextBox 3" id="3"/>
          <p:cNvSpPr txBox="true"/>
          <p:nvPr/>
        </p:nvSpPr>
        <p:spPr>
          <a:xfrm rot="0">
            <a:off x="1438254" y="3952811"/>
            <a:ext cx="16230600" cy="2419350"/>
          </a:xfrm>
          <a:prstGeom prst="rect">
            <a:avLst/>
          </a:prstGeom>
        </p:spPr>
        <p:txBody>
          <a:bodyPr anchor="t" rtlCol="false" tIns="0" lIns="0" bIns="0" rIns="0">
            <a:spAutoFit/>
          </a:bodyPr>
          <a:lstStyle/>
          <a:p>
            <a:pPr algn="ctr">
              <a:lnSpc>
                <a:spcPts val="19199"/>
              </a:lnSpc>
            </a:pPr>
            <a:r>
              <a:rPr lang="en-US" sz="15999" spc="591">
                <a:solidFill>
                  <a:srgbClr val="F9F5F0"/>
                </a:solidFill>
                <a:latin typeface="Feeling Passionate"/>
              </a:rPr>
              <a:t>Thank You</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flipV="true">
            <a:off x="1009650" y="5466379"/>
            <a:ext cx="0" cy="6492240"/>
          </a:xfrm>
          <a:prstGeom prst="line">
            <a:avLst/>
          </a:prstGeom>
          <a:ln cap="flat" w="152400">
            <a:solidFill>
              <a:srgbClr val="FFFFFF"/>
            </a:solidFill>
            <a:prstDash val="solid"/>
            <a:headEnd type="none" len="sm" w="sm"/>
            <a:tailEnd type="none" len="sm" w="sm"/>
          </a:ln>
        </p:spPr>
      </p:sp>
      <p:grpSp>
        <p:nvGrpSpPr>
          <p:cNvPr name="Group 4" id="4"/>
          <p:cNvGrpSpPr/>
          <p:nvPr/>
        </p:nvGrpSpPr>
        <p:grpSpPr>
          <a:xfrm rot="0">
            <a:off x="917381" y="4920861"/>
            <a:ext cx="222639" cy="22263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dash"/>
              <a:round/>
            </a:ln>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898331" y="4507233"/>
            <a:ext cx="222639" cy="22263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dash"/>
              <a:round/>
            </a:ln>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898331" y="4094094"/>
            <a:ext cx="222639" cy="2226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dash"/>
              <a:round/>
            </a:ln>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16100359" y="-65120"/>
            <a:ext cx="2187641" cy="2187641"/>
          </a:xfrm>
          <a:custGeom>
            <a:avLst/>
            <a:gdLst/>
            <a:ahLst/>
            <a:cxnLst/>
            <a:rect r="r" b="b" t="t" l="l"/>
            <a:pathLst>
              <a:path h="2187641" w="2187641">
                <a:moveTo>
                  <a:pt x="0" y="0"/>
                </a:moveTo>
                <a:lnTo>
                  <a:pt x="2187641" y="0"/>
                </a:lnTo>
                <a:lnTo>
                  <a:pt x="2187641" y="2187640"/>
                </a:lnTo>
                <a:lnTo>
                  <a:pt x="0" y="2187640"/>
                </a:lnTo>
                <a:lnTo>
                  <a:pt x="0" y="0"/>
                </a:lnTo>
                <a:close/>
              </a:path>
            </a:pathLst>
          </a:custGeom>
          <a:blipFill>
            <a:blip r:embed="rId3"/>
            <a:stretch>
              <a:fillRect l="0" t="0" r="0" b="0"/>
            </a:stretch>
          </a:blipFill>
        </p:spPr>
      </p:sp>
      <p:sp>
        <p:nvSpPr>
          <p:cNvPr name="TextBox 14" id="14"/>
          <p:cNvSpPr txBox="true"/>
          <p:nvPr/>
        </p:nvSpPr>
        <p:spPr>
          <a:xfrm rot="0">
            <a:off x="1871781" y="3548381"/>
            <a:ext cx="6302812" cy="1717679"/>
          </a:xfrm>
          <a:prstGeom prst="rect">
            <a:avLst/>
          </a:prstGeom>
        </p:spPr>
        <p:txBody>
          <a:bodyPr anchor="t" rtlCol="false" tIns="0" lIns="0" bIns="0" rIns="0">
            <a:spAutoFit/>
          </a:bodyPr>
          <a:lstStyle/>
          <a:p>
            <a:pPr algn="ctr">
              <a:lnSpc>
                <a:spcPts val="13999"/>
              </a:lnSpc>
            </a:pPr>
            <a:r>
              <a:rPr lang="en-US" sz="9999">
                <a:solidFill>
                  <a:srgbClr val="F9F5F0"/>
                </a:solidFill>
                <a:latin typeface="Rubik Heavy"/>
              </a:rPr>
              <a:t>ODYSSEY</a:t>
            </a:r>
          </a:p>
        </p:txBody>
      </p:sp>
      <p:sp>
        <p:nvSpPr>
          <p:cNvPr name="TextBox 15" id="15"/>
          <p:cNvSpPr txBox="true"/>
          <p:nvPr/>
        </p:nvSpPr>
        <p:spPr>
          <a:xfrm rot="0">
            <a:off x="1842671" y="5266354"/>
            <a:ext cx="5295781" cy="1717676"/>
          </a:xfrm>
          <a:prstGeom prst="rect">
            <a:avLst/>
          </a:prstGeom>
        </p:spPr>
        <p:txBody>
          <a:bodyPr anchor="t" rtlCol="false" tIns="0" lIns="0" bIns="0" rIns="0">
            <a:spAutoFit/>
          </a:bodyPr>
          <a:lstStyle/>
          <a:p>
            <a:pPr algn="ctr">
              <a:lnSpc>
                <a:spcPts val="13999"/>
              </a:lnSpc>
            </a:pPr>
            <a:r>
              <a:rPr lang="en-US" sz="9999">
                <a:solidFill>
                  <a:srgbClr val="F9F5F0"/>
                </a:solidFill>
                <a:latin typeface="Rubik Heavy"/>
              </a:rPr>
              <a:t>TRAVEL</a:t>
            </a:r>
          </a:p>
        </p:txBody>
      </p:sp>
      <p:sp>
        <p:nvSpPr>
          <p:cNvPr name="TextBox 16" id="16"/>
          <p:cNvSpPr txBox="true"/>
          <p:nvPr/>
        </p:nvSpPr>
        <p:spPr>
          <a:xfrm rot="0">
            <a:off x="1956911" y="7012605"/>
            <a:ext cx="5091827" cy="1566544"/>
          </a:xfrm>
          <a:prstGeom prst="rect">
            <a:avLst/>
          </a:prstGeom>
        </p:spPr>
        <p:txBody>
          <a:bodyPr anchor="t" rtlCol="false" tIns="0" lIns="0" bIns="0" rIns="0">
            <a:spAutoFit/>
          </a:bodyPr>
          <a:lstStyle/>
          <a:p>
            <a:pPr algn="ctr">
              <a:lnSpc>
                <a:spcPts val="12880"/>
              </a:lnSpc>
            </a:pPr>
            <a:r>
              <a:rPr lang="en-US" sz="9200">
                <a:solidFill>
                  <a:srgbClr val="F9F5F0"/>
                </a:solidFill>
                <a:latin typeface="Rubik Heavy"/>
              </a:rPr>
              <a:t>AGENCY</a:t>
            </a:r>
          </a:p>
        </p:txBody>
      </p:sp>
      <p:sp>
        <p:nvSpPr>
          <p:cNvPr name="TextBox 17" id="17"/>
          <p:cNvSpPr txBox="true"/>
          <p:nvPr/>
        </p:nvSpPr>
        <p:spPr>
          <a:xfrm rot="0">
            <a:off x="10446051" y="8741856"/>
            <a:ext cx="6813249" cy="975738"/>
          </a:xfrm>
          <a:prstGeom prst="rect">
            <a:avLst/>
          </a:prstGeom>
        </p:spPr>
        <p:txBody>
          <a:bodyPr anchor="t" rtlCol="false" tIns="0" lIns="0" bIns="0" rIns="0">
            <a:spAutoFit/>
          </a:bodyPr>
          <a:lstStyle/>
          <a:p>
            <a:pPr algn="r">
              <a:lnSpc>
                <a:spcPts val="3969"/>
              </a:lnSpc>
              <a:spcBef>
                <a:spcPct val="0"/>
              </a:spcBef>
            </a:pPr>
            <a:r>
              <a:rPr lang="en-US" sz="2835">
                <a:solidFill>
                  <a:srgbClr val="FFFFFF"/>
                </a:solidFill>
                <a:latin typeface="Rubik Medium"/>
              </a:rPr>
              <a:t>“ Transform Travel Planning: Introducing Our Web-Based Solution “</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9F5F0"/>
        </a:solidFill>
      </p:bgPr>
    </p:bg>
    <p:spTree>
      <p:nvGrpSpPr>
        <p:cNvPr id="1" name=""/>
        <p:cNvGrpSpPr/>
        <p:nvPr/>
      </p:nvGrpSpPr>
      <p:grpSpPr>
        <a:xfrm>
          <a:off x="0" y="0"/>
          <a:ext cx="0" cy="0"/>
          <a:chOff x="0" y="0"/>
          <a:chExt cx="0" cy="0"/>
        </a:xfrm>
      </p:grpSpPr>
      <p:sp>
        <p:nvSpPr>
          <p:cNvPr name="TextBox 2" id="2"/>
          <p:cNvSpPr txBox="true"/>
          <p:nvPr/>
        </p:nvSpPr>
        <p:spPr>
          <a:xfrm rot="0">
            <a:off x="2784648" y="4675822"/>
            <a:ext cx="12718704" cy="830580"/>
          </a:xfrm>
          <a:prstGeom prst="rect">
            <a:avLst/>
          </a:prstGeom>
        </p:spPr>
        <p:txBody>
          <a:bodyPr anchor="t" rtlCol="false" tIns="0" lIns="0" bIns="0" rIns="0">
            <a:spAutoFit/>
          </a:bodyPr>
          <a:lstStyle/>
          <a:p>
            <a:pPr algn="ctr">
              <a:lnSpc>
                <a:spcPts val="6719"/>
              </a:lnSpc>
            </a:pPr>
            <a:r>
              <a:rPr lang="en-US" sz="4800">
                <a:solidFill>
                  <a:srgbClr val="2D2D2D"/>
                </a:solidFill>
                <a:latin typeface="Bantayog"/>
              </a:rPr>
              <a:t>Because money returns, time doesn't.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4214488" cy="1356969"/>
            <a:chOff x="0" y="0"/>
            <a:chExt cx="1537457" cy="495026"/>
          </a:xfrm>
        </p:grpSpPr>
        <p:sp>
          <p:nvSpPr>
            <p:cNvPr name="Freeform 3" id="3"/>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Freeform 4" id="4"/>
          <p:cNvSpPr/>
          <p:nvPr/>
        </p:nvSpPr>
        <p:spPr>
          <a:xfrm flipH="false" flipV="false" rot="0">
            <a:off x="9565209" y="0"/>
            <a:ext cx="8722791" cy="10287000"/>
          </a:xfrm>
          <a:custGeom>
            <a:avLst/>
            <a:gdLst/>
            <a:ahLst/>
            <a:cxnLst/>
            <a:rect r="r" b="b" t="t" l="l"/>
            <a:pathLst>
              <a:path h="10287000" w="8722791">
                <a:moveTo>
                  <a:pt x="0" y="0"/>
                </a:moveTo>
                <a:lnTo>
                  <a:pt x="8722791" y="0"/>
                </a:lnTo>
                <a:lnTo>
                  <a:pt x="8722791" y="10287000"/>
                </a:lnTo>
                <a:lnTo>
                  <a:pt x="0" y="10287000"/>
                </a:lnTo>
                <a:lnTo>
                  <a:pt x="0" y="0"/>
                </a:lnTo>
                <a:close/>
              </a:path>
            </a:pathLst>
          </a:custGeom>
          <a:blipFill>
            <a:blip r:embed="rId2"/>
            <a:stretch>
              <a:fillRect l="0" t="-5673" r="0" b="-7385"/>
            </a:stretch>
          </a:blipFill>
        </p:spPr>
      </p:sp>
      <p:pic>
        <p:nvPicPr>
          <p:cNvPr name="Picture 5" id="5"/>
          <p:cNvPicPr>
            <a:picLocks noChangeAspect="true"/>
          </p:cNvPicPr>
          <p:nvPr/>
        </p:nvPicPr>
        <p:blipFill>
          <a:blip r:embed="rId3"/>
          <a:srcRect l="0" t="0" r="0" b="0"/>
          <a:stretch>
            <a:fillRect/>
          </a:stretch>
        </p:blipFill>
        <p:spPr>
          <a:xfrm flipH="false" flipV="false" rot="0">
            <a:off x="610370" y="2604003"/>
            <a:ext cx="418330" cy="610701"/>
          </a:xfrm>
          <a:prstGeom prst="rect">
            <a:avLst/>
          </a:prstGeom>
        </p:spPr>
      </p:pic>
      <p:sp>
        <p:nvSpPr>
          <p:cNvPr name="TextBox 6" id="6"/>
          <p:cNvSpPr txBox="true"/>
          <p:nvPr/>
        </p:nvSpPr>
        <p:spPr>
          <a:xfrm rot="0">
            <a:off x="12902480" y="9349246"/>
            <a:ext cx="4356820" cy="500380"/>
          </a:xfrm>
          <a:prstGeom prst="rect">
            <a:avLst/>
          </a:prstGeom>
        </p:spPr>
        <p:txBody>
          <a:bodyPr anchor="t" rtlCol="false" tIns="0" lIns="0" bIns="0" rIns="0">
            <a:spAutoFit/>
          </a:bodyPr>
          <a:lstStyle/>
          <a:p>
            <a:pPr algn="r">
              <a:lnSpc>
                <a:spcPts val="3919"/>
              </a:lnSpc>
            </a:pPr>
            <a:r>
              <a:rPr lang="en-US" sz="2799">
                <a:solidFill>
                  <a:srgbClr val="F9F5F0"/>
                </a:solidFill>
                <a:latin typeface="Bantayog Light"/>
              </a:rPr>
              <a:t>3</a:t>
            </a:r>
          </a:p>
        </p:txBody>
      </p:sp>
      <p:sp>
        <p:nvSpPr>
          <p:cNvPr name="TextBox 7" id="7"/>
          <p:cNvSpPr txBox="true"/>
          <p:nvPr/>
        </p:nvSpPr>
        <p:spPr>
          <a:xfrm rot="0">
            <a:off x="735751" y="663192"/>
            <a:ext cx="2742986" cy="654817"/>
          </a:xfrm>
          <a:prstGeom prst="rect">
            <a:avLst/>
          </a:prstGeom>
        </p:spPr>
        <p:txBody>
          <a:bodyPr anchor="t" rtlCol="false" tIns="0" lIns="0" bIns="0" rIns="0">
            <a:spAutoFit/>
          </a:bodyPr>
          <a:lstStyle/>
          <a:p>
            <a:pPr algn="l">
              <a:lnSpc>
                <a:spcPts val="5382"/>
              </a:lnSpc>
            </a:pPr>
            <a:r>
              <a:rPr lang="en-US" sz="3844">
                <a:solidFill>
                  <a:srgbClr val="F9F5F0"/>
                </a:solidFill>
                <a:latin typeface="Bantayog Light"/>
              </a:rPr>
              <a:t>Our Vision</a:t>
            </a:r>
          </a:p>
        </p:txBody>
      </p:sp>
      <p:sp>
        <p:nvSpPr>
          <p:cNvPr name="TextBox 8" id="8"/>
          <p:cNvSpPr txBox="true"/>
          <p:nvPr/>
        </p:nvSpPr>
        <p:spPr>
          <a:xfrm rot="0">
            <a:off x="1068356" y="2744004"/>
            <a:ext cx="7989919" cy="4375049"/>
          </a:xfrm>
          <a:prstGeom prst="rect">
            <a:avLst/>
          </a:prstGeom>
        </p:spPr>
        <p:txBody>
          <a:bodyPr anchor="t" rtlCol="false" tIns="0" lIns="0" bIns="0" rIns="0">
            <a:spAutoFit/>
          </a:bodyPr>
          <a:lstStyle/>
          <a:p>
            <a:pPr algn="just">
              <a:lnSpc>
                <a:spcPts val="3505"/>
              </a:lnSpc>
            </a:pPr>
            <a:r>
              <a:rPr lang="en-US" sz="2503">
                <a:solidFill>
                  <a:srgbClr val="000000"/>
                </a:solidFill>
                <a:latin typeface="Canva Sans"/>
              </a:rPr>
              <a:t>At Oddesey Travel Agency, we envision a world where every journey is an opportunity for personal growth, cultural exchange, and unforgettable moments. With a commitment to authenticity, sustainability, and innovation, we curate meaningful experiences that leave a lasting impact on travellers and the communities they visit. Join us as we redefine the way people experience travel. Welcome to a world of possibilities with Oddesey Travel Agency.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9426" y="-4003004"/>
            <a:ext cx="10280579" cy="18299430"/>
          </a:xfrm>
          <a:custGeom>
            <a:avLst/>
            <a:gdLst/>
            <a:ahLst/>
            <a:cxnLst/>
            <a:rect r="r" b="b" t="t" l="l"/>
            <a:pathLst>
              <a:path h="18299430" w="10280579">
                <a:moveTo>
                  <a:pt x="0" y="0"/>
                </a:moveTo>
                <a:lnTo>
                  <a:pt x="10280578" y="0"/>
                </a:lnTo>
                <a:lnTo>
                  <a:pt x="10280578" y="18299430"/>
                </a:lnTo>
                <a:lnTo>
                  <a:pt x="0" y="18299430"/>
                </a:lnTo>
                <a:lnTo>
                  <a:pt x="0" y="0"/>
                </a:lnTo>
                <a:close/>
              </a:path>
            </a:pathLst>
          </a:custGeom>
          <a:blipFill>
            <a:blip r:embed="rId2"/>
            <a:stretch>
              <a:fillRect l="0" t="0" r="0" b="0"/>
            </a:stretch>
          </a:blipFill>
        </p:spPr>
      </p:sp>
      <p:sp>
        <p:nvSpPr>
          <p:cNvPr name="TextBox 3" id="3"/>
          <p:cNvSpPr txBox="true"/>
          <p:nvPr/>
        </p:nvSpPr>
        <p:spPr>
          <a:xfrm rot="0">
            <a:off x="4315997" y="4914900"/>
            <a:ext cx="9656006" cy="2056901"/>
          </a:xfrm>
          <a:prstGeom prst="rect">
            <a:avLst/>
          </a:prstGeom>
        </p:spPr>
        <p:txBody>
          <a:bodyPr anchor="t" rtlCol="false" tIns="0" lIns="0" bIns="0" rIns="0">
            <a:spAutoFit/>
          </a:bodyPr>
          <a:lstStyle/>
          <a:p>
            <a:pPr algn="ctr">
              <a:lnSpc>
                <a:spcPts val="16879"/>
              </a:lnSpc>
            </a:pPr>
            <a:r>
              <a:rPr lang="en-US" sz="12056">
                <a:solidFill>
                  <a:srgbClr val="0A6A75"/>
                </a:solidFill>
                <a:latin typeface="Canva Sans Bold"/>
              </a:rPr>
              <a:t>Let’s Explore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34427" t="0" r="-34427" b="0"/>
            </a:stretch>
          </a:blipFill>
        </p:spPr>
      </p:sp>
      <p:grpSp>
        <p:nvGrpSpPr>
          <p:cNvPr name="Group 3" id="3"/>
          <p:cNvGrpSpPr/>
          <p:nvPr/>
        </p:nvGrpSpPr>
        <p:grpSpPr>
          <a:xfrm rot="0">
            <a:off x="14067171" y="350216"/>
            <a:ext cx="4214488" cy="1356969"/>
            <a:chOff x="0" y="0"/>
            <a:chExt cx="1537457" cy="495026"/>
          </a:xfrm>
        </p:grpSpPr>
        <p:sp>
          <p:nvSpPr>
            <p:cNvPr name="Freeform 4" id="4"/>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Freeform 5" id="5"/>
          <p:cNvSpPr/>
          <p:nvPr/>
        </p:nvSpPr>
        <p:spPr>
          <a:xfrm flipH="false" flipV="false" rot="0">
            <a:off x="10397066" y="2912789"/>
            <a:ext cx="551988" cy="232525"/>
          </a:xfrm>
          <a:custGeom>
            <a:avLst/>
            <a:gdLst/>
            <a:ahLst/>
            <a:cxnLst/>
            <a:rect r="r" b="b" t="t" l="l"/>
            <a:pathLst>
              <a:path h="232525" w="551988">
                <a:moveTo>
                  <a:pt x="0" y="0"/>
                </a:moveTo>
                <a:lnTo>
                  <a:pt x="551987" y="0"/>
                </a:lnTo>
                <a:lnTo>
                  <a:pt x="551987" y="232525"/>
                </a:lnTo>
                <a:lnTo>
                  <a:pt x="0" y="232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4530236" y="688248"/>
            <a:ext cx="3824439" cy="504825"/>
          </a:xfrm>
          <a:prstGeom prst="rect">
            <a:avLst/>
          </a:prstGeom>
        </p:spPr>
        <p:txBody>
          <a:bodyPr anchor="t" rtlCol="false" tIns="0" lIns="0" bIns="0" rIns="0">
            <a:spAutoFit/>
          </a:bodyPr>
          <a:lstStyle/>
          <a:p>
            <a:pPr algn="l">
              <a:lnSpc>
                <a:spcPts val="4199"/>
              </a:lnSpc>
            </a:pPr>
            <a:r>
              <a:rPr lang="en-US" sz="2999">
                <a:solidFill>
                  <a:srgbClr val="F9F5F0"/>
                </a:solidFill>
                <a:latin typeface="Bantayog Light"/>
              </a:rPr>
              <a:t>Project features</a:t>
            </a:r>
          </a:p>
        </p:txBody>
      </p:sp>
      <p:sp>
        <p:nvSpPr>
          <p:cNvPr name="TextBox 7" id="7"/>
          <p:cNvSpPr txBox="true"/>
          <p:nvPr/>
        </p:nvSpPr>
        <p:spPr>
          <a:xfrm rot="0">
            <a:off x="11205983" y="2651227"/>
            <a:ext cx="4591883" cy="679449"/>
          </a:xfrm>
          <a:prstGeom prst="rect">
            <a:avLst/>
          </a:prstGeom>
        </p:spPr>
        <p:txBody>
          <a:bodyPr anchor="t" rtlCol="false" tIns="0" lIns="0" bIns="0" rIns="0">
            <a:spAutoFit/>
          </a:bodyPr>
          <a:lstStyle/>
          <a:p>
            <a:pPr algn="ctr" marL="0" indent="0" lvl="0">
              <a:lnSpc>
                <a:spcPts val="5600"/>
              </a:lnSpc>
              <a:spcBef>
                <a:spcPct val="0"/>
              </a:spcBef>
            </a:pPr>
            <a:r>
              <a:rPr lang="en-US" sz="4000">
                <a:solidFill>
                  <a:srgbClr val="000000"/>
                </a:solidFill>
                <a:latin typeface="Rubik One"/>
              </a:rPr>
              <a:t>Plan Exploration</a:t>
            </a:r>
          </a:p>
        </p:txBody>
      </p:sp>
      <p:sp>
        <p:nvSpPr>
          <p:cNvPr name="TextBox 8" id="8"/>
          <p:cNvSpPr txBox="true"/>
          <p:nvPr/>
        </p:nvSpPr>
        <p:spPr>
          <a:xfrm rot="0">
            <a:off x="11205983" y="3919322"/>
            <a:ext cx="6340793" cy="66992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latin typeface="Rubik One"/>
              </a:rPr>
              <a:t>Customization Options</a:t>
            </a:r>
          </a:p>
        </p:txBody>
      </p:sp>
      <p:sp>
        <p:nvSpPr>
          <p:cNvPr name="TextBox 9" id="9"/>
          <p:cNvSpPr txBox="true"/>
          <p:nvPr/>
        </p:nvSpPr>
        <p:spPr>
          <a:xfrm rot="0">
            <a:off x="11205983" y="5177892"/>
            <a:ext cx="4025027" cy="66992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latin typeface="Rubik One"/>
              </a:rPr>
              <a:t>Flight Booking</a:t>
            </a:r>
          </a:p>
        </p:txBody>
      </p:sp>
      <p:sp>
        <p:nvSpPr>
          <p:cNvPr name="TextBox 10" id="10"/>
          <p:cNvSpPr txBox="true"/>
          <p:nvPr/>
        </p:nvSpPr>
        <p:spPr>
          <a:xfrm rot="0">
            <a:off x="11205983" y="6436462"/>
            <a:ext cx="3631406" cy="66992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latin typeface="Rubik One"/>
              </a:rPr>
              <a:t>User Profiles</a:t>
            </a:r>
          </a:p>
        </p:txBody>
      </p:sp>
      <p:sp>
        <p:nvSpPr>
          <p:cNvPr name="Freeform 11" id="11"/>
          <p:cNvSpPr/>
          <p:nvPr/>
        </p:nvSpPr>
        <p:spPr>
          <a:xfrm flipH="false" flipV="false" rot="0">
            <a:off x="10397066" y="4171359"/>
            <a:ext cx="551988" cy="232525"/>
          </a:xfrm>
          <a:custGeom>
            <a:avLst/>
            <a:gdLst/>
            <a:ahLst/>
            <a:cxnLst/>
            <a:rect r="r" b="b" t="t" l="l"/>
            <a:pathLst>
              <a:path h="232525" w="551988">
                <a:moveTo>
                  <a:pt x="0" y="0"/>
                </a:moveTo>
                <a:lnTo>
                  <a:pt x="551987" y="0"/>
                </a:lnTo>
                <a:lnTo>
                  <a:pt x="551987" y="232525"/>
                </a:lnTo>
                <a:lnTo>
                  <a:pt x="0" y="232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0397066" y="5429930"/>
            <a:ext cx="551988" cy="232525"/>
          </a:xfrm>
          <a:custGeom>
            <a:avLst/>
            <a:gdLst/>
            <a:ahLst/>
            <a:cxnLst/>
            <a:rect r="r" b="b" t="t" l="l"/>
            <a:pathLst>
              <a:path h="232525" w="551988">
                <a:moveTo>
                  <a:pt x="0" y="0"/>
                </a:moveTo>
                <a:lnTo>
                  <a:pt x="551987" y="0"/>
                </a:lnTo>
                <a:lnTo>
                  <a:pt x="551987" y="232525"/>
                </a:lnTo>
                <a:lnTo>
                  <a:pt x="0" y="232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0397066" y="6688500"/>
            <a:ext cx="551988" cy="232525"/>
          </a:xfrm>
          <a:custGeom>
            <a:avLst/>
            <a:gdLst/>
            <a:ahLst/>
            <a:cxnLst/>
            <a:rect r="r" b="b" t="t" l="l"/>
            <a:pathLst>
              <a:path h="232525" w="551988">
                <a:moveTo>
                  <a:pt x="0" y="0"/>
                </a:moveTo>
                <a:lnTo>
                  <a:pt x="551987" y="0"/>
                </a:lnTo>
                <a:lnTo>
                  <a:pt x="551987" y="232525"/>
                </a:lnTo>
                <a:lnTo>
                  <a:pt x="0" y="232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34528" t="0" r="-34528" b="0"/>
            </a:stretch>
          </a:blipFill>
        </p:spPr>
      </p:sp>
      <p:grpSp>
        <p:nvGrpSpPr>
          <p:cNvPr name="Group 3" id="3"/>
          <p:cNvGrpSpPr/>
          <p:nvPr/>
        </p:nvGrpSpPr>
        <p:grpSpPr>
          <a:xfrm rot="0">
            <a:off x="0" y="409680"/>
            <a:ext cx="4214488" cy="1356969"/>
            <a:chOff x="0" y="0"/>
            <a:chExt cx="1537457" cy="495026"/>
          </a:xfrm>
        </p:grpSpPr>
        <p:sp>
          <p:nvSpPr>
            <p:cNvPr name="Freeform 4" id="4"/>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TextBox 5" id="5"/>
          <p:cNvSpPr txBox="true"/>
          <p:nvPr/>
        </p:nvSpPr>
        <p:spPr>
          <a:xfrm rot="0">
            <a:off x="463065" y="747712"/>
            <a:ext cx="3824439" cy="504825"/>
          </a:xfrm>
          <a:prstGeom prst="rect">
            <a:avLst/>
          </a:prstGeom>
        </p:spPr>
        <p:txBody>
          <a:bodyPr anchor="t" rtlCol="false" tIns="0" lIns="0" bIns="0" rIns="0">
            <a:spAutoFit/>
          </a:bodyPr>
          <a:lstStyle/>
          <a:p>
            <a:pPr algn="l">
              <a:lnSpc>
                <a:spcPts val="4199"/>
              </a:lnSpc>
            </a:pPr>
            <a:r>
              <a:rPr lang="en-US" sz="2999">
                <a:solidFill>
                  <a:srgbClr val="F9F5F0"/>
                </a:solidFill>
                <a:latin typeface="Bantayog Light"/>
              </a:rPr>
              <a:t>Project features</a:t>
            </a:r>
          </a:p>
        </p:txBody>
      </p:sp>
      <p:sp>
        <p:nvSpPr>
          <p:cNvPr name="Freeform 6" id="6"/>
          <p:cNvSpPr/>
          <p:nvPr/>
        </p:nvSpPr>
        <p:spPr>
          <a:xfrm flipH="false" flipV="false" rot="0">
            <a:off x="764948" y="3040762"/>
            <a:ext cx="551988" cy="232525"/>
          </a:xfrm>
          <a:custGeom>
            <a:avLst/>
            <a:gdLst/>
            <a:ahLst/>
            <a:cxnLst/>
            <a:rect r="r" b="b" t="t" l="l"/>
            <a:pathLst>
              <a:path h="232525" w="551988">
                <a:moveTo>
                  <a:pt x="0" y="0"/>
                </a:moveTo>
                <a:lnTo>
                  <a:pt x="551987" y="0"/>
                </a:lnTo>
                <a:lnTo>
                  <a:pt x="551987" y="232525"/>
                </a:lnTo>
                <a:lnTo>
                  <a:pt x="0" y="232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86959" y="2779200"/>
            <a:ext cx="5006936" cy="679449"/>
          </a:xfrm>
          <a:prstGeom prst="rect">
            <a:avLst/>
          </a:prstGeom>
        </p:spPr>
        <p:txBody>
          <a:bodyPr anchor="t" rtlCol="false" tIns="0" lIns="0" bIns="0" rIns="0">
            <a:spAutoFit/>
          </a:bodyPr>
          <a:lstStyle/>
          <a:p>
            <a:pPr algn="ctr" marL="0" indent="0" lvl="0">
              <a:lnSpc>
                <a:spcPts val="5600"/>
              </a:lnSpc>
              <a:spcBef>
                <a:spcPct val="0"/>
              </a:spcBef>
            </a:pPr>
            <a:r>
              <a:rPr lang="en-US" sz="4000">
                <a:solidFill>
                  <a:srgbClr val="000000"/>
                </a:solidFill>
                <a:latin typeface="Rubik One"/>
              </a:rPr>
              <a:t>Payment Gateway</a:t>
            </a:r>
          </a:p>
        </p:txBody>
      </p:sp>
      <p:sp>
        <p:nvSpPr>
          <p:cNvPr name="TextBox 8" id="8"/>
          <p:cNvSpPr txBox="true"/>
          <p:nvPr/>
        </p:nvSpPr>
        <p:spPr>
          <a:xfrm rot="0">
            <a:off x="1586959" y="4047295"/>
            <a:ext cx="5724644" cy="66992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latin typeface="Rubik One"/>
              </a:rPr>
              <a:t>Reviews and Ratings</a:t>
            </a:r>
          </a:p>
        </p:txBody>
      </p:sp>
      <p:sp>
        <p:nvSpPr>
          <p:cNvPr name="TextBox 9" id="9"/>
          <p:cNvSpPr txBox="true"/>
          <p:nvPr/>
        </p:nvSpPr>
        <p:spPr>
          <a:xfrm rot="0">
            <a:off x="1586959" y="5305865"/>
            <a:ext cx="3422094" cy="66992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latin typeface="Rubik One"/>
              </a:rPr>
              <a:t>Admin Panel</a:t>
            </a:r>
          </a:p>
        </p:txBody>
      </p:sp>
      <p:sp>
        <p:nvSpPr>
          <p:cNvPr name="Freeform 10" id="10"/>
          <p:cNvSpPr/>
          <p:nvPr/>
        </p:nvSpPr>
        <p:spPr>
          <a:xfrm flipH="false" flipV="false" rot="0">
            <a:off x="764948" y="4299332"/>
            <a:ext cx="551988" cy="232525"/>
          </a:xfrm>
          <a:custGeom>
            <a:avLst/>
            <a:gdLst/>
            <a:ahLst/>
            <a:cxnLst/>
            <a:rect r="r" b="b" t="t" l="l"/>
            <a:pathLst>
              <a:path h="232525" w="551988">
                <a:moveTo>
                  <a:pt x="0" y="0"/>
                </a:moveTo>
                <a:lnTo>
                  <a:pt x="551987" y="0"/>
                </a:lnTo>
                <a:lnTo>
                  <a:pt x="551987" y="232525"/>
                </a:lnTo>
                <a:lnTo>
                  <a:pt x="0" y="232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764948" y="5557903"/>
            <a:ext cx="551988" cy="232525"/>
          </a:xfrm>
          <a:custGeom>
            <a:avLst/>
            <a:gdLst/>
            <a:ahLst/>
            <a:cxnLst/>
            <a:rect r="r" b="b" t="t" l="l"/>
            <a:pathLst>
              <a:path h="232525" w="551988">
                <a:moveTo>
                  <a:pt x="0" y="0"/>
                </a:moveTo>
                <a:lnTo>
                  <a:pt x="551987" y="0"/>
                </a:lnTo>
                <a:lnTo>
                  <a:pt x="551987" y="232525"/>
                </a:lnTo>
                <a:lnTo>
                  <a:pt x="0" y="232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764948" y="6816473"/>
            <a:ext cx="551988" cy="232525"/>
          </a:xfrm>
          <a:custGeom>
            <a:avLst/>
            <a:gdLst/>
            <a:ahLst/>
            <a:cxnLst/>
            <a:rect r="r" b="b" t="t" l="l"/>
            <a:pathLst>
              <a:path h="232525" w="551988">
                <a:moveTo>
                  <a:pt x="0" y="0"/>
                </a:moveTo>
                <a:lnTo>
                  <a:pt x="551987" y="0"/>
                </a:lnTo>
                <a:lnTo>
                  <a:pt x="551987" y="232525"/>
                </a:lnTo>
                <a:lnTo>
                  <a:pt x="0" y="232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586959" y="6564436"/>
            <a:ext cx="2971562" cy="66992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latin typeface="Rubik One"/>
              </a:rPr>
              <a:t>User Panel</a:t>
            </a:r>
          </a:p>
        </p:txBody>
      </p:sp>
    </p:spTree>
  </p:cSld>
  <p:clrMapOvr>
    <a:masterClrMapping/>
  </p:clrMapOvr>
  <p:transition spd="slow">
    <p:fade/>
  </p:transition>
</p:sld>
</file>

<file path=ppt/slides/slide8.xml><?xml version="1.0" encoding="utf-8"?>
<p:sld xmlns:p="http://schemas.openxmlformats.org/presentationml/2006/main" xmlns:a="http://schemas.openxmlformats.org/drawingml/2006/main">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0" y="409680"/>
            <a:ext cx="4214488" cy="1356969"/>
            <a:chOff x="0" y="0"/>
            <a:chExt cx="1537457" cy="495026"/>
          </a:xfrm>
        </p:grpSpPr>
        <p:sp>
          <p:nvSpPr>
            <p:cNvPr name="Freeform 3" id="3"/>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graphicFrame>
        <p:nvGraphicFramePr>
          <p:cNvPr name="Table 4" id="4"/>
          <p:cNvGraphicFramePr>
            <a:graphicFrameLocks noGrp="true"/>
          </p:cNvGraphicFramePr>
          <p:nvPr/>
        </p:nvGraphicFramePr>
        <p:xfrm>
          <a:off x="1038225" y="2096678"/>
          <a:ext cx="16221075" cy="7820812"/>
        </p:xfrm>
        <a:graphic>
          <a:graphicData uri="http://schemas.openxmlformats.org/drawingml/2006/table">
            <a:tbl>
              <a:tblPr/>
              <a:tblGrid>
                <a:gridCol w="2427125"/>
                <a:gridCol w="3480508"/>
                <a:gridCol w="10313441"/>
              </a:tblGrid>
              <a:tr h="867832">
                <a:tc>
                  <a:txBody>
                    <a:bodyPr anchor="t" rtlCol="false"/>
                    <a:lstStyle/>
                    <a:p>
                      <a:pPr algn="ctr">
                        <a:lnSpc>
                          <a:spcPts val="2659"/>
                        </a:lnSpc>
                        <a:defRPr/>
                      </a:pPr>
                      <a:r>
                        <a:rPr lang="en-US" sz="1899">
                          <a:solidFill>
                            <a:srgbClr val="2D2D2D"/>
                          </a:solidFill>
                          <a:latin typeface="Poppins Medium"/>
                        </a:rPr>
                        <a:t>PHASE</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659"/>
                        </a:lnSpc>
                        <a:defRPr/>
                      </a:pPr>
                      <a:r>
                        <a:rPr lang="en-US" sz="1899">
                          <a:solidFill>
                            <a:srgbClr val="2D2D2D"/>
                          </a:solidFill>
                          <a:latin typeface="Poppins"/>
                        </a:rPr>
                        <a:t>DURATION</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659"/>
                        </a:lnSpc>
                        <a:defRPr/>
                      </a:pPr>
                      <a:r>
                        <a:rPr lang="en-US" sz="1899">
                          <a:solidFill>
                            <a:srgbClr val="2D2D2D"/>
                          </a:solidFill>
                          <a:latin typeface="Poppins Medium"/>
                        </a:rPr>
                        <a:t>Description</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r>
              <a:tr h="1607314">
                <a:tc>
                  <a:txBody>
                    <a:bodyPr anchor="t" rtlCol="false"/>
                    <a:lstStyle/>
                    <a:p>
                      <a:pPr algn="ctr">
                        <a:lnSpc>
                          <a:spcPts val="2659"/>
                        </a:lnSpc>
                        <a:defRPr/>
                      </a:pPr>
                      <a:r>
                        <a:rPr lang="en-US" sz="1899">
                          <a:solidFill>
                            <a:srgbClr val="2D2D2D"/>
                          </a:solidFill>
                          <a:latin typeface="Poppins"/>
                        </a:rPr>
                        <a:t>Phase 1: Planning and Preparation</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659"/>
                        </a:lnSpc>
                        <a:defRPr/>
                      </a:pPr>
                      <a:r>
                        <a:rPr lang="en-US" sz="1899">
                          <a:solidFill>
                            <a:srgbClr val="2D2D2D"/>
                          </a:solidFill>
                          <a:latin typeface="Poppins"/>
                        </a:rPr>
                        <a:t> 1 month</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l" marL="410208" indent="-205104" lvl="1">
                        <a:lnSpc>
                          <a:spcPts val="2659"/>
                        </a:lnSpc>
                        <a:buFont typeface="Arial"/>
                        <a:buChar char="•"/>
                        <a:defRPr/>
                      </a:pPr>
                      <a:r>
                        <a:rPr lang="en-US" sz="1899">
                          <a:solidFill>
                            <a:srgbClr val="2D2D2D"/>
                          </a:solidFill>
                          <a:latin typeface="Poppins"/>
                        </a:rPr>
                        <a:t>Project Initiation </a:t>
                      </a:r>
                      <a:endParaRPr lang="en-US" sz="1100"/>
                    </a:p>
                    <a:p>
                      <a:pPr algn="l" marL="410208" indent="-205104" lvl="1">
                        <a:lnSpc>
                          <a:spcPts val="2659"/>
                        </a:lnSpc>
                        <a:buFont typeface="Arial"/>
                        <a:buChar char="•"/>
                      </a:pPr>
                      <a:r>
                        <a:rPr lang="en-US" sz="1899">
                          <a:solidFill>
                            <a:srgbClr val="2D2D2D"/>
                          </a:solidFill>
                          <a:latin typeface="Poppins"/>
                        </a:rPr>
                        <a:t>Requirement Gathering</a:t>
                      </a:r>
                    </a:p>
                    <a:p>
                      <a:pPr algn="l" marL="410208" indent="-205104" lvl="1">
                        <a:lnSpc>
                          <a:spcPts val="2659"/>
                        </a:lnSpc>
                        <a:buFont typeface="Arial"/>
                        <a:buChar char="•"/>
                      </a:pPr>
                      <a:r>
                        <a:rPr lang="en-US" sz="1899">
                          <a:solidFill>
                            <a:srgbClr val="2D2D2D"/>
                          </a:solidFill>
                          <a:latin typeface="Poppins"/>
                        </a:rPr>
                        <a:t>Resource Allocation</a:t>
                      </a:r>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r>
              <a:tr h="2202958">
                <a:tc>
                  <a:txBody>
                    <a:bodyPr anchor="t" rtlCol="false"/>
                    <a:lstStyle/>
                    <a:p>
                      <a:pPr algn="ctr">
                        <a:lnSpc>
                          <a:spcPts val="2659"/>
                        </a:lnSpc>
                        <a:defRPr/>
                      </a:pPr>
                      <a:r>
                        <a:rPr lang="en-US" sz="1899">
                          <a:solidFill>
                            <a:srgbClr val="2D2D2D"/>
                          </a:solidFill>
                          <a:latin typeface="Poppins"/>
                        </a:rPr>
                        <a:t>Phase 2: Design and Development</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659"/>
                        </a:lnSpc>
                        <a:defRPr/>
                      </a:pPr>
                      <a:r>
                        <a:rPr lang="en-US" sz="1899">
                          <a:solidFill>
                            <a:srgbClr val="2D2D2D"/>
                          </a:solidFill>
                          <a:latin typeface="Poppins"/>
                        </a:rPr>
                        <a:t>4 months</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l" marL="410208" indent="-205104" lvl="1">
                        <a:lnSpc>
                          <a:spcPts val="2659"/>
                        </a:lnSpc>
                        <a:buFont typeface="Arial"/>
                        <a:buChar char="•"/>
                        <a:defRPr/>
                      </a:pPr>
                      <a:r>
                        <a:rPr lang="en-US" sz="1899">
                          <a:solidFill>
                            <a:srgbClr val="2D2D2D"/>
                          </a:solidFill>
                          <a:latin typeface="Poppins"/>
                        </a:rPr>
                        <a:t>UI/UX Design </a:t>
                      </a:r>
                      <a:endParaRPr lang="en-US" sz="1100"/>
                    </a:p>
                    <a:p>
                      <a:pPr algn="l" marL="410208" indent="-205104" lvl="1">
                        <a:lnSpc>
                          <a:spcPts val="2659"/>
                        </a:lnSpc>
                        <a:buFont typeface="Arial"/>
                        <a:buChar char="•"/>
                      </a:pPr>
                      <a:r>
                        <a:rPr lang="en-US" sz="1899">
                          <a:solidFill>
                            <a:srgbClr val="2D2D2D"/>
                          </a:solidFill>
                          <a:latin typeface="Poppins"/>
                        </a:rPr>
                        <a:t>Database Design </a:t>
                      </a:r>
                    </a:p>
                    <a:p>
                      <a:pPr algn="l" marL="410208" indent="-205104" lvl="1">
                        <a:lnSpc>
                          <a:spcPts val="2659"/>
                        </a:lnSpc>
                        <a:buFont typeface="Arial"/>
                        <a:buChar char="•"/>
                      </a:pPr>
                      <a:r>
                        <a:rPr lang="en-US" sz="1899">
                          <a:solidFill>
                            <a:srgbClr val="2D2D2D"/>
                          </a:solidFill>
                          <a:latin typeface="Poppins"/>
                        </a:rPr>
                        <a:t>Backend Development </a:t>
                      </a:r>
                    </a:p>
                    <a:p>
                      <a:pPr algn="l" marL="410208" indent="-205104" lvl="1">
                        <a:lnSpc>
                          <a:spcPts val="2659"/>
                        </a:lnSpc>
                        <a:buFont typeface="Arial"/>
                        <a:buChar char="•"/>
                      </a:pPr>
                      <a:r>
                        <a:rPr lang="en-US" sz="1899">
                          <a:solidFill>
                            <a:srgbClr val="2D2D2D"/>
                          </a:solidFill>
                          <a:latin typeface="Poppins"/>
                        </a:rPr>
                        <a:t>Frontend Development</a:t>
                      </a:r>
                    </a:p>
                    <a:p>
                      <a:pPr algn="l" marL="410208" indent="-205104" lvl="1">
                        <a:lnSpc>
                          <a:spcPts val="2659"/>
                        </a:lnSpc>
                        <a:buFont typeface="Arial"/>
                        <a:buChar char="•"/>
                      </a:pPr>
                      <a:r>
                        <a:rPr lang="en-US" sz="1899">
                          <a:solidFill>
                            <a:srgbClr val="2D2D2D"/>
                          </a:solidFill>
                          <a:latin typeface="Poppins"/>
                        </a:rPr>
                        <a:t>Integration</a:t>
                      </a:r>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r>
              <a:tr h="1535395">
                <a:tc>
                  <a:txBody>
                    <a:bodyPr anchor="t" rtlCol="false"/>
                    <a:lstStyle/>
                    <a:p>
                      <a:pPr algn="ctr">
                        <a:lnSpc>
                          <a:spcPts val="2659"/>
                        </a:lnSpc>
                        <a:defRPr/>
                      </a:pPr>
                      <a:r>
                        <a:rPr lang="en-US" sz="1899">
                          <a:solidFill>
                            <a:srgbClr val="2D2D2D"/>
                          </a:solidFill>
                          <a:latin typeface="Poppins"/>
                        </a:rPr>
                        <a:t>Phase 3: Testing and Quality Assurance</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659"/>
                        </a:lnSpc>
                        <a:defRPr/>
                      </a:pPr>
                      <a:r>
                        <a:rPr lang="en-US" sz="1899">
                          <a:solidFill>
                            <a:srgbClr val="2D2D2D"/>
                          </a:solidFill>
                          <a:latin typeface="Poppins"/>
                        </a:rPr>
                        <a:t>1 month</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l" marL="410208" indent="-205104" lvl="1">
                        <a:lnSpc>
                          <a:spcPts val="2659"/>
                        </a:lnSpc>
                        <a:buFont typeface="Arial"/>
                        <a:buChar char="•"/>
                        <a:defRPr/>
                      </a:pPr>
                      <a:r>
                        <a:rPr lang="en-US" sz="1899">
                          <a:solidFill>
                            <a:srgbClr val="2D2D2D"/>
                          </a:solidFill>
                          <a:latin typeface="Poppins"/>
                        </a:rPr>
                        <a:t>Unit Testing</a:t>
                      </a:r>
                      <a:endParaRPr lang="en-US" sz="1100"/>
                    </a:p>
                    <a:p>
                      <a:pPr algn="l" marL="410208" indent="-205104" lvl="1">
                        <a:lnSpc>
                          <a:spcPts val="2659"/>
                        </a:lnSpc>
                        <a:buFont typeface="Arial"/>
                        <a:buChar char="•"/>
                      </a:pPr>
                      <a:r>
                        <a:rPr lang="en-US" sz="1899">
                          <a:solidFill>
                            <a:srgbClr val="2D2D2D"/>
                          </a:solidFill>
                          <a:latin typeface="Poppins"/>
                        </a:rPr>
                        <a:t>Integration Testing</a:t>
                      </a:r>
                    </a:p>
                    <a:p>
                      <a:pPr algn="l" marL="410208" indent="-205104" lvl="1">
                        <a:lnSpc>
                          <a:spcPts val="2659"/>
                        </a:lnSpc>
                        <a:buFont typeface="Arial"/>
                        <a:buChar char="•"/>
                      </a:pPr>
                      <a:r>
                        <a:rPr lang="en-US" sz="1899">
                          <a:solidFill>
                            <a:srgbClr val="2D2D2D"/>
                          </a:solidFill>
                          <a:latin typeface="Poppins"/>
                        </a:rPr>
                        <a:t>User Acceptance Testing (UAT)</a:t>
                      </a:r>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r>
              <a:tr h="1607314">
                <a:tc>
                  <a:txBody>
                    <a:bodyPr anchor="t" rtlCol="false"/>
                    <a:lstStyle/>
                    <a:p>
                      <a:pPr algn="ctr">
                        <a:lnSpc>
                          <a:spcPts val="2659"/>
                        </a:lnSpc>
                        <a:defRPr/>
                      </a:pPr>
                      <a:r>
                        <a:rPr lang="en-US" sz="1899">
                          <a:solidFill>
                            <a:srgbClr val="2D2D2D"/>
                          </a:solidFill>
                          <a:latin typeface="Poppins"/>
                        </a:rPr>
                        <a:t>Phase 4: Deployment and Launch</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ctr">
                        <a:lnSpc>
                          <a:spcPts val="2659"/>
                        </a:lnSpc>
                        <a:defRPr/>
                      </a:pPr>
                      <a:r>
                        <a:rPr lang="en-US" sz="1899">
                          <a:solidFill>
                            <a:srgbClr val="2D2D2D"/>
                          </a:solidFill>
                          <a:latin typeface="Poppins"/>
                        </a:rPr>
                        <a:t>1 month</a:t>
                      </a:r>
                      <a:endParaRPr lang="en-US" sz="1100"/>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c>
                  <a:txBody>
                    <a:bodyPr anchor="t" rtlCol="false"/>
                    <a:lstStyle/>
                    <a:p>
                      <a:pPr algn="l" marL="410208" indent="-205104" lvl="1">
                        <a:lnSpc>
                          <a:spcPts val="2659"/>
                        </a:lnSpc>
                        <a:buFont typeface="Arial"/>
                        <a:buChar char="•"/>
                        <a:defRPr/>
                      </a:pPr>
                      <a:r>
                        <a:rPr lang="en-US" sz="1899">
                          <a:solidFill>
                            <a:srgbClr val="2D2D2D"/>
                          </a:solidFill>
                          <a:latin typeface="Poppins"/>
                        </a:rPr>
                        <a:t>Deployment</a:t>
                      </a:r>
                      <a:endParaRPr lang="en-US" sz="1100"/>
                    </a:p>
                    <a:p>
                      <a:pPr algn="l" marL="410208" indent="-205104" lvl="1">
                        <a:lnSpc>
                          <a:spcPts val="2659"/>
                        </a:lnSpc>
                        <a:buFont typeface="Arial"/>
                        <a:buChar char="•"/>
                      </a:pPr>
                      <a:r>
                        <a:rPr lang="en-US" sz="1899">
                          <a:solidFill>
                            <a:srgbClr val="2D2D2D"/>
                          </a:solidFill>
                          <a:latin typeface="Poppins"/>
                        </a:rPr>
                        <a:t>Training</a:t>
                      </a:r>
                    </a:p>
                    <a:p>
                      <a:pPr algn="l" marL="410208" indent="-205104" lvl="1">
                        <a:lnSpc>
                          <a:spcPts val="2659"/>
                        </a:lnSpc>
                        <a:buFont typeface="Arial"/>
                        <a:buChar char="•"/>
                      </a:pPr>
                      <a:r>
                        <a:rPr lang="en-US" sz="1899">
                          <a:solidFill>
                            <a:srgbClr val="2D2D2D"/>
                          </a:solidFill>
                          <a:latin typeface="Poppins"/>
                        </a:rPr>
                        <a:t>Soft Launch </a:t>
                      </a:r>
                    </a:p>
                  </a:txBody>
                  <a:tcPr marL="190500" marR="190500" marT="190500" marB="190500" anchor="ctr">
                    <a:lnL cmpd="sng" algn="ctr" cap="flat" w="9525">
                      <a:solidFill>
                        <a:srgbClr val="2D2D2D"/>
                      </a:solidFill>
                      <a:prstDash val="solid"/>
                      <a:round/>
                      <a:headEnd type="none" w="med" len="med"/>
                      <a:tailEnd type="none" w="med" len="med"/>
                    </a:lnL>
                    <a:lnR cmpd="sng" algn="ctr" cap="flat" w="9525">
                      <a:solidFill>
                        <a:srgbClr val="2D2D2D"/>
                      </a:solidFill>
                      <a:prstDash val="solid"/>
                      <a:round/>
                      <a:headEnd type="none" w="med" len="med"/>
                      <a:tailEnd type="none" w="med" len="med"/>
                    </a:lnR>
                    <a:lnT cmpd="sng" algn="ctr" cap="flat" w="9525">
                      <a:solidFill>
                        <a:srgbClr val="2D2D2D"/>
                      </a:solidFill>
                      <a:prstDash val="solid"/>
                      <a:round/>
                      <a:headEnd type="none" w="med" len="med"/>
                      <a:tailEnd type="none" w="med" len="med"/>
                    </a:lnT>
                    <a:lnB cmpd="sng" algn="ctr" cap="flat" w="9525">
                      <a:solidFill>
                        <a:srgbClr val="2D2D2D"/>
                      </a:solidFill>
                      <a:prstDash val="solid"/>
                      <a:round/>
                      <a:headEnd type="none" w="med" len="med"/>
                      <a:tailEnd type="none" w="med" len="med"/>
                    </a:lnB>
                  </a:tcPr>
                </a:tc>
              </a:tr>
            </a:tbl>
          </a:graphicData>
        </a:graphic>
      </p:graphicFrame>
      <p:sp>
        <p:nvSpPr>
          <p:cNvPr name="TextBox 5" id="5"/>
          <p:cNvSpPr txBox="true"/>
          <p:nvPr/>
        </p:nvSpPr>
        <p:spPr>
          <a:xfrm rot="0">
            <a:off x="745107" y="771617"/>
            <a:ext cx="2724274" cy="556895"/>
          </a:xfrm>
          <a:prstGeom prst="rect">
            <a:avLst/>
          </a:prstGeom>
        </p:spPr>
        <p:txBody>
          <a:bodyPr anchor="t" rtlCol="false" tIns="0" lIns="0" bIns="0" rIns="0">
            <a:spAutoFit/>
          </a:bodyPr>
          <a:lstStyle/>
          <a:p>
            <a:pPr algn="l">
              <a:lnSpc>
                <a:spcPts val="4480"/>
              </a:lnSpc>
            </a:pPr>
            <a:r>
              <a:rPr lang="en-US" sz="3200">
                <a:solidFill>
                  <a:srgbClr val="F9F5F0"/>
                </a:solidFill>
                <a:latin typeface="Bantayog"/>
              </a:rPr>
              <a:t>Project PLAN </a:t>
            </a:r>
          </a:p>
        </p:txBody>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5F0"/>
        </a:solidFill>
      </p:bgPr>
    </p:bg>
    <p:spTree>
      <p:nvGrpSpPr>
        <p:cNvPr id="1" name=""/>
        <p:cNvGrpSpPr/>
        <p:nvPr/>
      </p:nvGrpSpPr>
      <p:grpSpPr>
        <a:xfrm>
          <a:off x="0" y="0"/>
          <a:ext cx="0" cy="0"/>
          <a:chOff x="0" y="0"/>
          <a:chExt cx="0" cy="0"/>
        </a:xfrm>
      </p:grpSpPr>
      <p:grpSp>
        <p:nvGrpSpPr>
          <p:cNvPr name="Group 2" id="2"/>
          <p:cNvGrpSpPr/>
          <p:nvPr/>
        </p:nvGrpSpPr>
        <p:grpSpPr>
          <a:xfrm rot="0">
            <a:off x="14073512" y="350216"/>
            <a:ext cx="4214488" cy="1356969"/>
            <a:chOff x="0" y="0"/>
            <a:chExt cx="5619317" cy="1809291"/>
          </a:xfrm>
        </p:grpSpPr>
        <p:grpSp>
          <p:nvGrpSpPr>
            <p:cNvPr name="Group 3" id="3"/>
            <p:cNvGrpSpPr/>
            <p:nvPr/>
          </p:nvGrpSpPr>
          <p:grpSpPr>
            <a:xfrm rot="0">
              <a:off x="0" y="0"/>
              <a:ext cx="5619317" cy="1809291"/>
              <a:chOff x="0" y="0"/>
              <a:chExt cx="1537457" cy="495026"/>
            </a:xfrm>
          </p:grpSpPr>
          <p:sp>
            <p:nvSpPr>
              <p:cNvPr name="Freeform 4" id="4"/>
              <p:cNvSpPr/>
              <p:nvPr/>
            </p:nvSpPr>
            <p:spPr>
              <a:xfrm flipH="false" flipV="false" rot="0">
                <a:off x="0" y="0"/>
                <a:ext cx="1537457" cy="495026"/>
              </a:xfrm>
              <a:custGeom>
                <a:avLst/>
                <a:gdLst/>
                <a:ahLst/>
                <a:cxnLst/>
                <a:rect r="r" b="b" t="t" l="l"/>
                <a:pathLst>
                  <a:path h="495026" w="1537457">
                    <a:moveTo>
                      <a:pt x="0" y="0"/>
                    </a:moveTo>
                    <a:lnTo>
                      <a:pt x="1537457" y="0"/>
                    </a:lnTo>
                    <a:lnTo>
                      <a:pt x="1537457" y="495026"/>
                    </a:lnTo>
                    <a:lnTo>
                      <a:pt x="0" y="495026"/>
                    </a:lnTo>
                    <a:close/>
                  </a:path>
                </a:pathLst>
              </a:custGeom>
              <a:solidFill>
                <a:srgbClr val="2D2D2D"/>
              </a:solidFill>
            </p:spPr>
          </p:sp>
        </p:grpSp>
        <p:sp>
          <p:nvSpPr>
            <p:cNvPr name="TextBox 5" id="5"/>
            <p:cNvSpPr txBox="true"/>
            <p:nvPr/>
          </p:nvSpPr>
          <p:spPr>
            <a:xfrm rot="0">
              <a:off x="993476" y="49936"/>
              <a:ext cx="3632365" cy="1652269"/>
            </a:xfrm>
            <a:prstGeom prst="rect">
              <a:avLst/>
            </a:prstGeom>
          </p:spPr>
          <p:txBody>
            <a:bodyPr anchor="t" rtlCol="false" tIns="0" lIns="0" bIns="0" rIns="0">
              <a:spAutoFit/>
            </a:bodyPr>
            <a:lstStyle/>
            <a:p>
              <a:pPr algn="l">
                <a:lnSpc>
                  <a:spcPts val="3360"/>
                </a:lnSpc>
              </a:pPr>
              <a:r>
                <a:rPr lang="en-US" sz="2400">
                  <a:solidFill>
                    <a:srgbClr val="F9F5F0"/>
                  </a:solidFill>
                  <a:latin typeface="Bantayog"/>
                </a:rPr>
                <a:t>Post-Launch Support and Maintenance</a:t>
              </a:r>
            </a:p>
          </p:txBody>
        </p:sp>
      </p:grpSp>
      <p:grpSp>
        <p:nvGrpSpPr>
          <p:cNvPr name="Group 6" id="6"/>
          <p:cNvGrpSpPr/>
          <p:nvPr/>
        </p:nvGrpSpPr>
        <p:grpSpPr>
          <a:xfrm rot="0">
            <a:off x="9525" y="0"/>
            <a:ext cx="10632558" cy="10287000"/>
            <a:chOff x="0" y="0"/>
            <a:chExt cx="14176744" cy="13716000"/>
          </a:xfrm>
        </p:grpSpPr>
        <p:sp>
          <p:nvSpPr>
            <p:cNvPr name="Freeform 7" id="7"/>
            <p:cNvSpPr/>
            <p:nvPr/>
          </p:nvSpPr>
          <p:spPr>
            <a:xfrm flipH="false" flipV="false" rot="0">
              <a:off x="0" y="0"/>
              <a:ext cx="14176744" cy="13716000"/>
            </a:xfrm>
            <a:custGeom>
              <a:avLst/>
              <a:gdLst/>
              <a:ahLst/>
              <a:cxnLst/>
              <a:rect r="r" b="b" t="t" l="l"/>
              <a:pathLst>
                <a:path h="13716000" w="14176744">
                  <a:moveTo>
                    <a:pt x="0" y="0"/>
                  </a:moveTo>
                  <a:lnTo>
                    <a:pt x="14176744" y="0"/>
                  </a:lnTo>
                  <a:lnTo>
                    <a:pt x="14176744" y="13716000"/>
                  </a:lnTo>
                  <a:lnTo>
                    <a:pt x="0" y="13716000"/>
                  </a:lnTo>
                  <a:lnTo>
                    <a:pt x="0" y="0"/>
                  </a:lnTo>
                  <a:close/>
                </a:path>
              </a:pathLst>
            </a:custGeom>
            <a:blipFill>
              <a:blip r:embed="rId2"/>
              <a:stretch>
                <a:fillRect l="0" t="0" r="0" b="0"/>
              </a:stretch>
            </a:blipFill>
          </p:spPr>
        </p:sp>
        <p:sp>
          <p:nvSpPr>
            <p:cNvPr name="TextBox 8" id="8"/>
            <p:cNvSpPr txBox="true"/>
            <p:nvPr/>
          </p:nvSpPr>
          <p:spPr>
            <a:xfrm rot="0">
              <a:off x="6778534" y="366762"/>
              <a:ext cx="4638960" cy="1004838"/>
            </a:xfrm>
            <a:prstGeom prst="rect">
              <a:avLst/>
            </a:prstGeom>
          </p:spPr>
          <p:txBody>
            <a:bodyPr anchor="t" rtlCol="false" tIns="0" lIns="0" bIns="0" rIns="0">
              <a:spAutoFit/>
            </a:bodyPr>
            <a:lstStyle/>
            <a:p>
              <a:pPr algn="ctr" marL="0" indent="0" lvl="0">
                <a:lnSpc>
                  <a:spcPts val="3086"/>
                </a:lnSpc>
                <a:spcBef>
                  <a:spcPct val="0"/>
                </a:spcBef>
              </a:pPr>
              <a:r>
                <a:rPr lang="en-US" sz="2204">
                  <a:solidFill>
                    <a:srgbClr val="000000"/>
                  </a:solidFill>
                  <a:latin typeface="Rubik One"/>
                </a:rPr>
                <a:t>Bug Fixing and Optimization</a:t>
              </a:r>
            </a:p>
          </p:txBody>
        </p:sp>
        <p:sp>
          <p:nvSpPr>
            <p:cNvPr name="TextBox 9" id="9"/>
            <p:cNvSpPr txBox="true"/>
            <p:nvPr/>
          </p:nvSpPr>
          <p:spPr>
            <a:xfrm rot="0">
              <a:off x="8690668" y="2238146"/>
              <a:ext cx="4176863" cy="1004993"/>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000000"/>
                  </a:solidFill>
                  <a:latin typeface="Rubik One"/>
                </a:rPr>
                <a:t>Feature Enhancements</a:t>
              </a:r>
            </a:p>
          </p:txBody>
        </p:sp>
        <p:sp>
          <p:nvSpPr>
            <p:cNvPr name="TextBox 10" id="10"/>
            <p:cNvSpPr txBox="true"/>
            <p:nvPr/>
          </p:nvSpPr>
          <p:spPr>
            <a:xfrm rot="0">
              <a:off x="9996660" y="4251959"/>
              <a:ext cx="3471267" cy="1004994"/>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000000"/>
                  </a:solidFill>
                  <a:latin typeface="Rubik One"/>
                </a:rPr>
                <a:t>Bug Fixing and Optimization</a:t>
              </a:r>
            </a:p>
          </p:txBody>
        </p:sp>
        <p:sp>
          <p:nvSpPr>
            <p:cNvPr name="TextBox 11" id="11"/>
            <p:cNvSpPr txBox="true"/>
            <p:nvPr/>
          </p:nvSpPr>
          <p:spPr>
            <a:xfrm rot="0">
              <a:off x="10846446" y="6320578"/>
              <a:ext cx="2272308" cy="1004994"/>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000000"/>
                  </a:solidFill>
                  <a:latin typeface="Rubik One"/>
                </a:rPr>
                <a:t>Technical Support</a:t>
              </a:r>
            </a:p>
          </p:txBody>
        </p:sp>
        <p:sp>
          <p:nvSpPr>
            <p:cNvPr name="TextBox 12" id="12"/>
            <p:cNvSpPr txBox="true"/>
            <p:nvPr/>
          </p:nvSpPr>
          <p:spPr>
            <a:xfrm rot="0">
              <a:off x="10213354" y="8376497"/>
              <a:ext cx="3279973" cy="1004994"/>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000000"/>
                  </a:solidFill>
                  <a:latin typeface="Rubik One"/>
                </a:rPr>
                <a:t>User Feedback Integration</a:t>
              </a:r>
            </a:p>
          </p:txBody>
        </p:sp>
        <p:sp>
          <p:nvSpPr>
            <p:cNvPr name="TextBox 13" id="13"/>
            <p:cNvSpPr txBox="true"/>
            <p:nvPr/>
          </p:nvSpPr>
          <p:spPr>
            <a:xfrm rot="0">
              <a:off x="9248231" y="10391141"/>
              <a:ext cx="3196431" cy="1004994"/>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000000"/>
                  </a:solidFill>
                  <a:latin typeface="Rubik One"/>
                </a:rPr>
                <a:t>Continuous Improvement</a:t>
              </a:r>
            </a:p>
          </p:txBody>
        </p:sp>
        <p:sp>
          <p:nvSpPr>
            <p:cNvPr name="TextBox 14" id="14"/>
            <p:cNvSpPr txBox="true"/>
            <p:nvPr/>
          </p:nvSpPr>
          <p:spPr>
            <a:xfrm rot="0">
              <a:off x="7324181" y="12280900"/>
              <a:ext cx="3547666" cy="1004994"/>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000000"/>
                  </a:solidFill>
                  <a:latin typeface="Rubik One"/>
                </a:rPr>
                <a:t>Documentation and Training</a:t>
              </a:r>
            </a:p>
          </p:txBody>
        </p:sp>
      </p:grpSp>
      <p:sp>
        <p:nvSpPr>
          <p:cNvPr name="Freeform 15" id="15"/>
          <p:cNvSpPr/>
          <p:nvPr/>
        </p:nvSpPr>
        <p:spPr>
          <a:xfrm flipH="false" flipV="false" rot="0">
            <a:off x="12671733" y="6445425"/>
            <a:ext cx="8108866" cy="7683151"/>
          </a:xfrm>
          <a:custGeom>
            <a:avLst/>
            <a:gdLst/>
            <a:ahLst/>
            <a:cxnLst/>
            <a:rect r="r" b="b" t="t" l="l"/>
            <a:pathLst>
              <a:path h="7683151" w="8108866">
                <a:moveTo>
                  <a:pt x="0" y="0"/>
                </a:moveTo>
                <a:lnTo>
                  <a:pt x="8108867" y="0"/>
                </a:lnTo>
                <a:lnTo>
                  <a:pt x="8108867" y="7683150"/>
                </a:lnTo>
                <a:lnTo>
                  <a:pt x="0" y="7683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DAGEGaVdU6o</dc:identifier>
  <dcterms:modified xsi:type="dcterms:W3CDTF">2011-08-01T06:04:30Z</dcterms:modified>
  <cp:revision>1</cp:revision>
  <dc:title>Oddesey Travels &amp; Tours</dc:title>
</cp:coreProperties>
</file>